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8E_7DDE60CE.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396" r:id="rId2"/>
    <p:sldId id="397" r:id="rId3"/>
    <p:sldId id="398" r:id="rId4"/>
    <p:sldId id="269" r:id="rId5"/>
    <p:sldId id="272" r:id="rId6"/>
    <p:sldId id="278" r:id="rId7"/>
    <p:sldId id="273" r:id="rId8"/>
    <p:sldId id="423" r:id="rId9"/>
    <p:sldId id="424" r:id="rId10"/>
    <p:sldId id="270" r:id="rId11"/>
    <p:sldId id="399" r:id="rId12"/>
    <p:sldId id="400" r:id="rId13"/>
    <p:sldId id="401" r:id="rId14"/>
    <p:sldId id="402" r:id="rId15"/>
    <p:sldId id="403" r:id="rId16"/>
    <p:sldId id="405" r:id="rId17"/>
    <p:sldId id="406" r:id="rId18"/>
    <p:sldId id="407" r:id="rId19"/>
    <p:sldId id="408" r:id="rId20"/>
    <p:sldId id="409" r:id="rId21"/>
    <p:sldId id="410" r:id="rId22"/>
    <p:sldId id="411" r:id="rId23"/>
    <p:sldId id="412" r:id="rId24"/>
    <p:sldId id="416" r:id="rId25"/>
    <p:sldId id="413" r:id="rId26"/>
    <p:sldId id="415" r:id="rId27"/>
    <p:sldId id="414" r:id="rId28"/>
    <p:sldId id="417" r:id="rId29"/>
    <p:sldId id="418" r:id="rId30"/>
    <p:sldId id="419" r:id="rId31"/>
    <p:sldId id="420" r:id="rId32"/>
    <p:sldId id="421" r:id="rId33"/>
    <p:sldId id="274" r:id="rId34"/>
    <p:sldId id="422" r:id="rId35"/>
    <p:sldId id="314" r:id="rId36"/>
  </p:sldIdLst>
  <p:sldSz cx="18288000" cy="10287000"/>
  <p:notesSz cx="6858000" cy="9144000"/>
  <p:embeddedFontLst>
    <p:embeddedFont>
      <p:font typeface="Noto Sans JP Bold" panose="020B0800000000000000" pitchFamily="34" charset="-128"/>
      <p:regular r:id="rId38"/>
      <p:bold r:id="rId39"/>
    </p:embeddedFont>
    <p:embeddedFont>
      <p:font typeface="Cambria Math" panose="02040503050406030204" pitchFamily="18" charset="0"/>
      <p:regular r:id="rId40"/>
    </p:embeddedFont>
    <p:embeddedFont>
      <p:font typeface="Hiragino Kaku Gothic Pro W3" panose="020B0300000000000000" pitchFamily="34" charset="-128"/>
      <p:regular r:id="rId41"/>
    </p:embeddedFont>
    <p:embeddedFont>
      <p:font typeface="Hiragino Kaku Gothic Pro W6" panose="020B0300000000000000" pitchFamily="34" charset="-128"/>
      <p:regular r:id="rId42"/>
      <p:bold r:id="rId43"/>
    </p:embeddedFont>
    <p:embeddedFont>
      <p:font typeface="游ゴシック" panose="020B0400000000000000" pitchFamily="34" charset="-128"/>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D5CB99-BE7E-6475-B06B-8D8632AA3B3D}" name="たろう はしもと" initials="たは" userId="a6a4f197817efba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1A99"/>
    <a:srgbClr val="020E66"/>
    <a:srgbClr val="1C4586"/>
    <a:srgbClr val="034EAE"/>
    <a:srgbClr val="A4C2F5"/>
    <a:srgbClr val="4E81BD"/>
    <a:srgbClr val="0047A4"/>
    <a:srgbClr val="4D5566"/>
    <a:srgbClr val="363F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autoAdjust="0"/>
    <p:restoredTop sz="91011" autoAdjust="0"/>
  </p:normalViewPr>
  <p:slideViewPr>
    <p:cSldViewPr>
      <p:cViewPr varScale="1">
        <p:scale>
          <a:sx n="95" d="100"/>
          <a:sy n="95" d="100"/>
        </p:scale>
        <p:origin x="44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8E_7DDE60CE.xml><?xml version="1.0" encoding="utf-8"?>
<p188:cmLst xmlns:a="http://schemas.openxmlformats.org/drawingml/2006/main" xmlns:r="http://schemas.openxmlformats.org/officeDocument/2006/relationships" xmlns:p188="http://schemas.microsoft.com/office/powerpoint/2018/8/main">
  <p188:cm id="{8EF542E3-178B-3648-94AE-F4446AC4EF3A}" authorId="{1AD5CB99-BE7E-6475-B06B-8D8632AA3B3D}" created="2024-12-22T14:31:25.462">
    <pc:sldMkLst xmlns:pc="http://schemas.microsoft.com/office/powerpoint/2013/main/command">
      <pc:docMk/>
      <pc:sldMk cId="2111725774" sldId="398"/>
    </pc:sldMkLst>
    <p188:txBody>
      <a:bodyPr/>
      <a:lstStyle/>
      <a:p>
        <a:r>
          <a:rPr lang="ja-JP" altLang="en-US"/>
          <a:t>このスライドはパブリック公開向け</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96DD4-C11C-8848-95F4-41FA8BCF94F9}" type="datetimeFigureOut">
              <a:rPr kumimoji="1" lang="ja-JP" altLang="en-US" smtClean="0"/>
              <a:t>2024/12/23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8B2D1-3E38-7D42-8FA7-2D6E28849E82}" type="slidenum">
              <a:rPr kumimoji="1" lang="ja-JP" altLang="en-US" smtClean="0"/>
              <a:t>‹#›</a:t>
            </a:fld>
            <a:endParaRPr kumimoji="1" lang="ja-JP" altLang="en-US"/>
          </a:p>
        </p:txBody>
      </p:sp>
    </p:spTree>
    <p:extLst>
      <p:ext uri="{BB962C8B-B14F-4D97-AF65-F5344CB8AC3E}">
        <p14:creationId xmlns:p14="http://schemas.microsoft.com/office/powerpoint/2010/main" val="514954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2</a:t>
            </a:fld>
            <a:endParaRPr kumimoji="1" lang="ja-JP" altLang="en-US"/>
          </a:p>
        </p:txBody>
      </p:sp>
    </p:spTree>
    <p:extLst>
      <p:ext uri="{BB962C8B-B14F-4D97-AF65-F5344CB8AC3E}">
        <p14:creationId xmlns:p14="http://schemas.microsoft.com/office/powerpoint/2010/main" val="403311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6</a:t>
            </a:fld>
            <a:endParaRPr kumimoji="1" lang="ja-JP" altLang="en-US"/>
          </a:p>
        </p:txBody>
      </p:sp>
    </p:spTree>
    <p:extLst>
      <p:ext uri="{BB962C8B-B14F-4D97-AF65-F5344CB8AC3E}">
        <p14:creationId xmlns:p14="http://schemas.microsoft.com/office/powerpoint/2010/main" val="71857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7</a:t>
            </a:fld>
            <a:endParaRPr kumimoji="1" lang="ja-JP" altLang="en-US"/>
          </a:p>
        </p:txBody>
      </p:sp>
    </p:spTree>
    <p:extLst>
      <p:ext uri="{BB962C8B-B14F-4D97-AF65-F5344CB8AC3E}">
        <p14:creationId xmlns:p14="http://schemas.microsoft.com/office/powerpoint/2010/main" val="884987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10</a:t>
            </a:fld>
            <a:endParaRPr kumimoji="1" lang="ja-JP" altLang="en-US"/>
          </a:p>
        </p:txBody>
      </p:sp>
    </p:spTree>
    <p:extLst>
      <p:ext uri="{BB962C8B-B14F-4D97-AF65-F5344CB8AC3E}">
        <p14:creationId xmlns:p14="http://schemas.microsoft.com/office/powerpoint/2010/main" val="2869683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14</a:t>
            </a:fld>
            <a:endParaRPr kumimoji="1" lang="ja-JP" altLang="en-US"/>
          </a:p>
        </p:txBody>
      </p:sp>
    </p:spTree>
    <p:extLst>
      <p:ext uri="{BB962C8B-B14F-4D97-AF65-F5344CB8AC3E}">
        <p14:creationId xmlns:p14="http://schemas.microsoft.com/office/powerpoint/2010/main" val="382111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027E3-2AE9-61CE-6506-264961C76F5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A1D55CD-F645-090F-6AD8-EB713647BF2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BFE2D4-7323-B08A-14BC-242F7D1F1DC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EAD6C75-80D7-B9B7-C3FA-F3D0EF1D87B5}"/>
              </a:ext>
            </a:extLst>
          </p:cNvPr>
          <p:cNvSpPr>
            <a:spLocks noGrp="1"/>
          </p:cNvSpPr>
          <p:nvPr>
            <p:ph type="sldNum" sz="quarter" idx="5"/>
          </p:nvPr>
        </p:nvSpPr>
        <p:spPr/>
        <p:txBody>
          <a:bodyPr/>
          <a:lstStyle/>
          <a:p>
            <a:fld id="{6238B2D1-3E38-7D42-8FA7-2D6E28849E82}" type="slidenum">
              <a:rPr kumimoji="1" lang="ja-JP" altLang="en-US" smtClean="0"/>
              <a:t>15</a:t>
            </a:fld>
            <a:endParaRPr kumimoji="1" lang="ja-JP" altLang="en-US"/>
          </a:p>
        </p:txBody>
      </p:sp>
    </p:spTree>
    <p:extLst>
      <p:ext uri="{BB962C8B-B14F-4D97-AF65-F5344CB8AC3E}">
        <p14:creationId xmlns:p14="http://schemas.microsoft.com/office/powerpoint/2010/main" val="764907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CFA0C-EE3D-2A6F-60F0-6B1038F173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03DC6C-432B-CB20-83F8-FD45A92B8EC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5BF6BB3-2EA8-77B8-F024-9113D8E0805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CC6B9CB-34FB-9F72-1F5D-2F1EA023DA48}"/>
              </a:ext>
            </a:extLst>
          </p:cNvPr>
          <p:cNvSpPr>
            <a:spLocks noGrp="1"/>
          </p:cNvSpPr>
          <p:nvPr>
            <p:ph type="sldNum" sz="quarter" idx="5"/>
          </p:nvPr>
        </p:nvSpPr>
        <p:spPr/>
        <p:txBody>
          <a:bodyPr/>
          <a:lstStyle/>
          <a:p>
            <a:fld id="{6238B2D1-3E38-7D42-8FA7-2D6E28849E82}" type="slidenum">
              <a:rPr kumimoji="1" lang="ja-JP" altLang="en-US" smtClean="0"/>
              <a:t>16</a:t>
            </a:fld>
            <a:endParaRPr kumimoji="1" lang="ja-JP" altLang="en-US"/>
          </a:p>
        </p:txBody>
      </p:sp>
    </p:spTree>
    <p:extLst>
      <p:ext uri="{BB962C8B-B14F-4D97-AF65-F5344CB8AC3E}">
        <p14:creationId xmlns:p14="http://schemas.microsoft.com/office/powerpoint/2010/main" val="2799505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52AF8-2E26-8AF5-58ED-0A31C6636D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9412D4-002A-3F2D-E72B-3F51331594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292382A-1B2F-0A7B-1E47-684C822E360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7E1C825-92D0-17A7-65EA-23B9FFCAFDA5}"/>
              </a:ext>
            </a:extLst>
          </p:cNvPr>
          <p:cNvSpPr>
            <a:spLocks noGrp="1"/>
          </p:cNvSpPr>
          <p:nvPr>
            <p:ph type="sldNum" sz="quarter" idx="5"/>
          </p:nvPr>
        </p:nvSpPr>
        <p:spPr/>
        <p:txBody>
          <a:bodyPr/>
          <a:lstStyle/>
          <a:p>
            <a:fld id="{6238B2D1-3E38-7D42-8FA7-2D6E28849E82}" type="slidenum">
              <a:rPr kumimoji="1" lang="ja-JP" altLang="en-US" smtClean="0"/>
              <a:t>17</a:t>
            </a:fld>
            <a:endParaRPr kumimoji="1" lang="ja-JP" altLang="en-US"/>
          </a:p>
        </p:txBody>
      </p:sp>
    </p:spTree>
    <p:extLst>
      <p:ext uri="{BB962C8B-B14F-4D97-AF65-F5344CB8AC3E}">
        <p14:creationId xmlns:p14="http://schemas.microsoft.com/office/powerpoint/2010/main" val="20248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22</a:t>
            </a:fld>
            <a:endParaRPr kumimoji="1" lang="ja-JP" altLang="en-US"/>
          </a:p>
        </p:txBody>
      </p:sp>
    </p:spTree>
    <p:extLst>
      <p:ext uri="{BB962C8B-B14F-4D97-AF65-F5344CB8AC3E}">
        <p14:creationId xmlns:p14="http://schemas.microsoft.com/office/powerpoint/2010/main" val="3909245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rgbClr val="5DE0E6">
                <a:alpha val="100000"/>
              </a:srgbClr>
            </a:gs>
            <a:gs pos="100000">
              <a:srgbClr val="004AAD">
                <a:alpha val="100000"/>
              </a:srgbClr>
            </a:gs>
          </a:gsLst>
          <a:lin ang="0" scaled="0"/>
        </a:gradFill>
        <a:effectLst/>
      </p:bgPr>
    </p:bg>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18B9C194-B7FB-9C39-16B0-04ED4C5F7162}"/>
              </a:ext>
            </a:extLst>
          </p:cNvPr>
          <p:cNvGrpSpPr/>
          <p:nvPr userDrawn="1"/>
        </p:nvGrpSpPr>
        <p:grpSpPr>
          <a:xfrm>
            <a:off x="364841" y="-104760"/>
            <a:ext cx="17618359" cy="10109185"/>
            <a:chOff x="0" y="-114300"/>
            <a:chExt cx="4469349" cy="2511221"/>
          </a:xfrm>
        </p:grpSpPr>
        <p:sp>
          <p:nvSpPr>
            <p:cNvPr id="8" name="Freeform 3">
              <a:extLst>
                <a:ext uri="{FF2B5EF4-FFF2-40B4-BE49-F238E27FC236}">
                  <a16:creationId xmlns:a16="http://schemas.microsoft.com/office/drawing/2014/main" id="{140EC67F-EB68-57FF-884C-44AE54F6DB1A}"/>
                </a:ext>
              </a:extLst>
            </p:cNvPr>
            <p:cNvSpPr/>
            <p:nvPr/>
          </p:nvSpPr>
          <p:spPr>
            <a:xfrm>
              <a:off x="23429" y="34761"/>
              <a:ext cx="4387930" cy="2328246"/>
            </a:xfrm>
            <a:custGeom>
              <a:avLst/>
              <a:gdLst/>
              <a:ahLst/>
              <a:cxnLst/>
              <a:rect l="l" t="t" r="r" b="b"/>
              <a:pathLst>
                <a:path w="4469349" h="2396921">
                  <a:moveTo>
                    <a:pt x="22964" y="0"/>
                  </a:moveTo>
                  <a:lnTo>
                    <a:pt x="4446384" y="0"/>
                  </a:lnTo>
                  <a:cubicBezTo>
                    <a:pt x="4452475" y="0"/>
                    <a:pt x="4458316" y="2419"/>
                    <a:pt x="4462623" y="6726"/>
                  </a:cubicBezTo>
                  <a:cubicBezTo>
                    <a:pt x="4466929" y="11033"/>
                    <a:pt x="4469349" y="16874"/>
                    <a:pt x="4469349" y="22964"/>
                  </a:cubicBezTo>
                  <a:lnTo>
                    <a:pt x="4469349" y="2373957"/>
                  </a:lnTo>
                  <a:cubicBezTo>
                    <a:pt x="4469349" y="2380048"/>
                    <a:pt x="4466929" y="2385888"/>
                    <a:pt x="4462623" y="2390195"/>
                  </a:cubicBezTo>
                  <a:cubicBezTo>
                    <a:pt x="4458316" y="2394502"/>
                    <a:pt x="4452475" y="2396921"/>
                    <a:pt x="4446384" y="2396921"/>
                  </a:cubicBezTo>
                  <a:lnTo>
                    <a:pt x="22964" y="2396921"/>
                  </a:lnTo>
                  <a:cubicBezTo>
                    <a:pt x="16874" y="2396921"/>
                    <a:pt x="11033" y="2394502"/>
                    <a:pt x="6726" y="2390195"/>
                  </a:cubicBezTo>
                  <a:cubicBezTo>
                    <a:pt x="2419" y="2385888"/>
                    <a:pt x="0" y="2380048"/>
                    <a:pt x="0" y="2373957"/>
                  </a:cubicBezTo>
                  <a:lnTo>
                    <a:pt x="0" y="22964"/>
                  </a:lnTo>
                  <a:cubicBezTo>
                    <a:pt x="0" y="16874"/>
                    <a:pt x="2419" y="11033"/>
                    <a:pt x="6726" y="6726"/>
                  </a:cubicBezTo>
                  <a:cubicBezTo>
                    <a:pt x="11033" y="2419"/>
                    <a:pt x="16874" y="0"/>
                    <a:pt x="22964" y="0"/>
                  </a:cubicBezTo>
                  <a:close/>
                </a:path>
              </a:pathLst>
            </a:custGeom>
            <a:solidFill>
              <a:srgbClr val="FFFFFF"/>
            </a:solidFill>
          </p:spPr>
          <p:txBody>
            <a:bodyPr/>
            <a:lstStyle/>
            <a:p>
              <a:endParaRPr lang="ja-JP" altLang="en-US" sz="3200">
                <a:latin typeface="Hiragino Kaku Gothic Pro W3" panose="020B0300000000000000" pitchFamily="34" charset="-128"/>
                <a:ea typeface="Hiragino Kaku Gothic Pro W3" panose="020B0300000000000000" pitchFamily="34" charset="-128"/>
              </a:endParaRPr>
            </a:p>
          </p:txBody>
        </p:sp>
        <p:sp>
          <p:nvSpPr>
            <p:cNvPr id="9" name="TextBox 4">
              <a:extLst>
                <a:ext uri="{FF2B5EF4-FFF2-40B4-BE49-F238E27FC236}">
                  <a16:creationId xmlns:a16="http://schemas.microsoft.com/office/drawing/2014/main" id="{BC158ABA-BE18-1378-AF97-A46A982C9B05}"/>
                </a:ext>
              </a:extLst>
            </p:cNvPr>
            <p:cNvSpPr txBox="1"/>
            <p:nvPr/>
          </p:nvSpPr>
          <p:spPr>
            <a:xfrm>
              <a:off x="0" y="-114300"/>
              <a:ext cx="4469349" cy="2511221"/>
            </a:xfrm>
            <a:prstGeom prst="rect">
              <a:avLst/>
            </a:prstGeom>
          </p:spPr>
          <p:txBody>
            <a:bodyPr lIns="33867" tIns="33867" rIns="33867" bIns="33867" rtlCol="0" anchor="ctr"/>
            <a:lstStyle/>
            <a:p>
              <a:pPr>
                <a:lnSpc>
                  <a:spcPts val="5973"/>
                </a:lnSpc>
                <a:spcBef>
                  <a:spcPct val="0"/>
                </a:spcBef>
              </a:pPr>
              <a:endParaRPr sz="1200"/>
            </a:p>
          </p:txBody>
        </p:sp>
      </p:grpSp>
      <p:sp>
        <p:nvSpPr>
          <p:cNvPr id="2" name="Title 1"/>
          <p:cNvSpPr>
            <a:spLocks noGrp="1"/>
          </p:cNvSpPr>
          <p:nvPr>
            <p:ph type="ctrTitle"/>
          </p:nvPr>
        </p:nvSpPr>
        <p:spPr>
          <a:xfrm>
            <a:off x="2087420" y="4013939"/>
            <a:ext cx="14173200" cy="1470025"/>
          </a:xfrm>
          <a:prstGeom prst="rect">
            <a:avLst/>
          </a:prstGeom>
        </p:spPr>
        <p:txBody>
          <a:bodyPr>
            <a:normAutofit/>
          </a:bodyPr>
          <a:lstStyle>
            <a:lvl1pPr>
              <a:defRPr sz="6400" b="1" i="0">
                <a:solidFill>
                  <a:schemeClr val="tx1">
                    <a:lumMod val="85000"/>
                    <a:lumOff val="15000"/>
                  </a:schemeClr>
                </a:solidFill>
                <a:latin typeface="Hiragino Kaku Gothic Pro W6" panose="020B0300000000000000" pitchFamily="34" charset="-128"/>
                <a:ea typeface="Hiragino Kaku Gothic Pro W6" panose="020B0300000000000000" pitchFamily="34" charset="-128"/>
              </a:defRPr>
            </a:lvl1pPr>
          </a:lstStyle>
          <a:p>
            <a:r>
              <a:rPr lang="en-US" dirty="0"/>
              <a:t>Click to edit Master title style</a:t>
            </a:r>
          </a:p>
        </p:txBody>
      </p:sp>
      <p:sp>
        <p:nvSpPr>
          <p:cNvPr id="3" name="Subtitle 2"/>
          <p:cNvSpPr>
            <a:spLocks noGrp="1"/>
          </p:cNvSpPr>
          <p:nvPr>
            <p:ph type="subTitle" idx="1"/>
          </p:nvPr>
        </p:nvSpPr>
        <p:spPr>
          <a:xfrm>
            <a:off x="4083631" y="5935299"/>
            <a:ext cx="10180778" cy="731875"/>
          </a:xfrm>
          <a:prstGeom prst="rect">
            <a:avLst/>
          </a:prstGeom>
        </p:spPr>
        <p:txBody>
          <a:bodyPr>
            <a:noAutofit/>
          </a:bodyPr>
          <a:lstStyle>
            <a:lvl1pPr marL="0" indent="0" algn="ctr">
              <a:buNone/>
              <a:defRPr sz="3600" b="1" i="0">
                <a:solidFill>
                  <a:schemeClr val="tx1">
                    <a:lumMod val="75000"/>
                    <a:lumOff val="25000"/>
                  </a:schemeClr>
                </a:solidFill>
                <a:latin typeface="Hiragino Kaku Gothic Pro W6" panose="020B0300000000000000" pitchFamily="34" charset="-128"/>
                <a:ea typeface="Hiragino Kaku Gothic Pro W6"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AutoShape 8">
            <a:extLst>
              <a:ext uri="{FF2B5EF4-FFF2-40B4-BE49-F238E27FC236}">
                <a16:creationId xmlns:a16="http://schemas.microsoft.com/office/drawing/2014/main" id="{C3EB6ED4-6373-2270-19B3-8C7728862EA9}"/>
              </a:ext>
            </a:extLst>
          </p:cNvPr>
          <p:cNvSpPr/>
          <p:nvPr userDrawn="1"/>
        </p:nvSpPr>
        <p:spPr>
          <a:xfrm flipV="1">
            <a:off x="2933699" y="5451837"/>
            <a:ext cx="12420599" cy="23335"/>
          </a:xfrm>
          <a:prstGeom prst="line">
            <a:avLst/>
          </a:prstGeom>
          <a:ln w="28575" cap="flat">
            <a:solidFill>
              <a:srgbClr val="5CDFE5"/>
            </a:solidFill>
            <a:prstDash val="solid"/>
            <a:headEnd type="none" w="sm" len="sm"/>
            <a:tailEnd type="none" w="sm" len="sm"/>
          </a:ln>
        </p:spPr>
        <p:txBody>
          <a:bodyPr/>
          <a:lstStyle/>
          <a:p>
            <a:endParaRPr lang="ja-JP" altLang="en-US" sz="12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12/23/24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12/23/24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419100"/>
            <a:ext cx="16535400" cy="1143000"/>
          </a:xfrm>
          <a:prstGeom prst="rect">
            <a:avLst/>
          </a:prstGeom>
        </p:spPr>
        <p:txBody>
          <a:bodyPr>
            <a:noAutofit/>
          </a:bodyPr>
          <a:lstStyle>
            <a:lvl1pPr algn="l">
              <a:defRPr sz="4800" b="1" i="0">
                <a:solidFill>
                  <a:schemeClr val="tx1">
                    <a:lumMod val="85000"/>
                    <a:lumOff val="15000"/>
                  </a:schemeClr>
                </a:solidFill>
                <a:latin typeface="Hiragino Kaku Gothic Pro W6" panose="020B0300000000000000" pitchFamily="34" charset="-128"/>
                <a:ea typeface="Hiragino Kaku Gothic Pro W6" panose="020B0300000000000000" pitchFamily="34" charset="-128"/>
              </a:defRPr>
            </a:lvl1pPr>
          </a:lstStyle>
          <a:p>
            <a:r>
              <a:rPr lang="en-US"/>
              <a:t>Click to edit Master title style</a:t>
            </a:r>
          </a:p>
        </p:txBody>
      </p:sp>
      <p:sp>
        <p:nvSpPr>
          <p:cNvPr id="3" name="Content Placeholder 2"/>
          <p:cNvSpPr>
            <a:spLocks noGrp="1"/>
          </p:cNvSpPr>
          <p:nvPr>
            <p:ph idx="1" hasCustomPrompt="1"/>
          </p:nvPr>
        </p:nvSpPr>
        <p:spPr>
          <a:xfrm>
            <a:off x="838200" y="2068683"/>
            <a:ext cx="16916400" cy="7523725"/>
          </a:xfrm>
          <a:prstGeom prst="rect">
            <a:avLst/>
          </a:prstGeom>
        </p:spPr>
        <p:txBody>
          <a:bodyPr>
            <a:normAutofit/>
          </a:bodyPr>
          <a:lstStyle>
            <a:lvl1pPr marL="342900" indent="-342900">
              <a:spcAft>
                <a:spcPts val="1800"/>
              </a:spcAft>
              <a:buFont typeface="Wingdings" pitchFamily="2" charset="2"/>
              <a:buChar char="l"/>
              <a:defRPr sz="40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1pPr>
            <a:lvl2pPr marL="742950" indent="-285750">
              <a:spcAft>
                <a:spcPts val="1800"/>
              </a:spcAft>
              <a:buFont typeface="Wingdings" pitchFamily="2" charset="2"/>
              <a:buChar char="n"/>
              <a:defRPr sz="3600" b="0" i="0">
                <a:solidFill>
                  <a:schemeClr val="tx1">
                    <a:lumMod val="75000"/>
                    <a:lumOff val="2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2pPr>
            <a:lvl3pPr>
              <a:spcAft>
                <a:spcPts val="1800"/>
              </a:spcAft>
              <a:defRPr sz="32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3pPr>
            <a:lvl4pPr>
              <a:spcAft>
                <a:spcPts val="1800"/>
              </a:spcAft>
              <a:defRPr sz="28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4pPr>
            <a:lvl5pPr>
              <a:spcAft>
                <a:spcPts val="1800"/>
              </a:spcAft>
              <a:defRPr sz="28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5pPr>
          </a:lstStyle>
          <a:p>
            <a:pPr lvl="0"/>
            <a:r>
              <a:rPr lang="en-US" dirty="0"/>
              <a:t> 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8600" y="9791698"/>
            <a:ext cx="2133600" cy="365125"/>
          </a:xfrm>
          <a:prstGeom prst="rect">
            <a:avLst/>
          </a:prstGeom>
        </p:spPr>
        <p:txBody>
          <a:bodyPr/>
          <a:lstStyle/>
          <a:p>
            <a:fld id="{1D8BD707-D9CF-40AE-B4C6-C98DA3205C09}" type="datetimeFigureOut">
              <a:rPr lang="en-US" smtClean="0"/>
              <a:pPr/>
              <a:t>12/23/24</a:t>
            </a:fld>
            <a:endParaRPr lang="en-US"/>
          </a:p>
        </p:txBody>
      </p:sp>
      <p:sp>
        <p:nvSpPr>
          <p:cNvPr id="5" name="Footer Placeholder 4"/>
          <p:cNvSpPr>
            <a:spLocks noGrp="1"/>
          </p:cNvSpPr>
          <p:nvPr>
            <p:ph type="ftr" sz="quarter" idx="11"/>
          </p:nvPr>
        </p:nvSpPr>
        <p:spPr>
          <a:xfrm>
            <a:off x="7848600" y="9791699"/>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6002000" y="9791700"/>
            <a:ext cx="2133600" cy="365125"/>
          </a:xfrm>
          <a:prstGeom prst="rect">
            <a:avLst/>
          </a:prstGeom>
        </p:spPr>
        <p:txBody>
          <a:bodyPr/>
          <a:lstStyle/>
          <a:p>
            <a:fld id="{B6F15528-21DE-4FAA-801E-634DDDAF4B2B}" type="slidenum">
              <a:rPr lang="en-US" smtClean="0"/>
              <a:pPr/>
              <a:t>‹#›</a:t>
            </a:fld>
            <a:endParaRPr lang="en-US"/>
          </a:p>
        </p:txBody>
      </p:sp>
      <p:grpSp>
        <p:nvGrpSpPr>
          <p:cNvPr id="7" name="Group 2">
            <a:extLst>
              <a:ext uri="{FF2B5EF4-FFF2-40B4-BE49-F238E27FC236}">
                <a16:creationId xmlns:a16="http://schemas.microsoft.com/office/drawing/2014/main" id="{723E7C3F-0C1B-F407-A2DA-856A4383629F}"/>
              </a:ext>
            </a:extLst>
          </p:cNvPr>
          <p:cNvGrpSpPr/>
          <p:nvPr userDrawn="1"/>
        </p:nvGrpSpPr>
        <p:grpSpPr>
          <a:xfrm>
            <a:off x="838200" y="419100"/>
            <a:ext cx="147403" cy="1032214"/>
            <a:chOff x="0" y="0"/>
            <a:chExt cx="44128" cy="186169"/>
          </a:xfrm>
        </p:grpSpPr>
        <p:sp>
          <p:nvSpPr>
            <p:cNvPr id="8" name="Freeform 3">
              <a:extLst>
                <a:ext uri="{FF2B5EF4-FFF2-40B4-BE49-F238E27FC236}">
                  <a16:creationId xmlns:a16="http://schemas.microsoft.com/office/drawing/2014/main" id="{E01BC7B1-6EE6-54A5-DEC4-92BF97DB5241}"/>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txBody>
            <a:bodyPr/>
            <a:lstStyle/>
            <a:p>
              <a:endParaRPr lang="ja-JP" altLang="en-US" sz="1200"/>
            </a:p>
          </p:txBody>
        </p:sp>
        <p:sp>
          <p:nvSpPr>
            <p:cNvPr id="9" name="TextBox 4">
              <a:extLst>
                <a:ext uri="{FF2B5EF4-FFF2-40B4-BE49-F238E27FC236}">
                  <a16:creationId xmlns:a16="http://schemas.microsoft.com/office/drawing/2014/main" id="{6B98B573-5262-7EE5-D5E9-2B364691F91C}"/>
                </a:ext>
              </a:extLst>
            </p:cNvPr>
            <p:cNvSpPr txBox="1"/>
            <p:nvPr/>
          </p:nvSpPr>
          <p:spPr>
            <a:xfrm>
              <a:off x="0" y="-47625"/>
              <a:ext cx="44128" cy="233794"/>
            </a:xfrm>
            <a:prstGeom prst="rect">
              <a:avLst/>
            </a:prstGeom>
          </p:spPr>
          <p:txBody>
            <a:bodyPr lIns="33867" tIns="33867" rIns="33867" bIns="33867" rtlCol="0" anchor="ctr"/>
            <a:lstStyle/>
            <a:p>
              <a:pPr algn="ctr">
                <a:lnSpc>
                  <a:spcPts val="1773"/>
                </a:lnSpc>
                <a:spcBef>
                  <a:spcPct val="0"/>
                </a:spcBef>
              </a:pPr>
              <a:endParaRPr sz="1200"/>
            </a:p>
          </p:txBody>
        </p:sp>
      </p:grpSp>
      <p:sp>
        <p:nvSpPr>
          <p:cNvPr id="10" name="AutoShape 5">
            <a:extLst>
              <a:ext uri="{FF2B5EF4-FFF2-40B4-BE49-F238E27FC236}">
                <a16:creationId xmlns:a16="http://schemas.microsoft.com/office/drawing/2014/main" id="{ECDFC9C1-4044-DAB9-7F06-0A6C6243161B}"/>
              </a:ext>
            </a:extLst>
          </p:cNvPr>
          <p:cNvSpPr/>
          <p:nvPr userDrawn="1"/>
        </p:nvSpPr>
        <p:spPr>
          <a:xfrm>
            <a:off x="0" y="1714500"/>
            <a:ext cx="18288000" cy="0"/>
          </a:xfrm>
          <a:prstGeom prst="line">
            <a:avLst/>
          </a:prstGeom>
          <a:ln w="38100" cap="flat">
            <a:solidFill>
              <a:srgbClr val="D9D9D9"/>
            </a:solidFill>
            <a:prstDash val="solid"/>
            <a:headEnd type="none" w="sm" len="sm"/>
            <a:tailEnd type="none" w="sm" len="sm"/>
          </a:ln>
        </p:spPr>
        <p:txBody>
          <a:bodyPr/>
          <a:lstStyle/>
          <a:p>
            <a:endParaRPr lang="ja-JP" altLang="en-US" sz="12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12/23/24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12/23/24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12/23/24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33699" y="4080657"/>
            <a:ext cx="12420599" cy="1143000"/>
          </a:xfrm>
          <a:prstGeom prst="rect">
            <a:avLst/>
          </a:prstGeom>
        </p:spPr>
        <p:txBody>
          <a:bodyPr>
            <a:normAutofit/>
          </a:bodyPr>
          <a:lstStyle>
            <a:lvl1pPr>
              <a:defRPr sz="4800" b="1" i="0">
                <a:latin typeface="Hiragino Kaku Gothic Pro W6" panose="020B0300000000000000" pitchFamily="34" charset="-128"/>
                <a:ea typeface="Hiragino Kaku Gothic Pro W6" panose="020B0300000000000000" pitchFamily="34" charset="-128"/>
              </a:defRPr>
            </a:lvl1pPr>
          </a:lstStyle>
          <a:p>
            <a:r>
              <a:rPr lang="en-US"/>
              <a:t>Click to edit Master title style</a:t>
            </a:r>
          </a:p>
        </p:txBody>
      </p:sp>
      <p:sp>
        <p:nvSpPr>
          <p:cNvPr id="6" name="AutoShape 8">
            <a:extLst>
              <a:ext uri="{FF2B5EF4-FFF2-40B4-BE49-F238E27FC236}">
                <a16:creationId xmlns:a16="http://schemas.microsoft.com/office/drawing/2014/main" id="{85890F74-10E3-5543-4607-E89B33BF03D7}"/>
              </a:ext>
            </a:extLst>
          </p:cNvPr>
          <p:cNvSpPr/>
          <p:nvPr userDrawn="1"/>
        </p:nvSpPr>
        <p:spPr>
          <a:xfrm flipV="1">
            <a:off x="2942798" y="5295900"/>
            <a:ext cx="12420599" cy="23335"/>
          </a:xfrm>
          <a:prstGeom prst="line">
            <a:avLst/>
          </a:prstGeom>
          <a:ln w="28575" cap="flat">
            <a:solidFill>
              <a:srgbClr val="5CDFE5"/>
            </a:solidFill>
            <a:prstDash val="solid"/>
            <a:headEnd type="none" w="sm" len="sm"/>
            <a:tailEnd type="none" w="sm" len="sm"/>
          </a:ln>
        </p:spPr>
        <p:txBody>
          <a:bodyPr/>
          <a:lstStyle/>
          <a:p>
            <a:endParaRPr lang="ja-JP" altLang="en-US" sz="12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0">
              <a:srgbClr val="5DE0E6">
                <a:alpha val="100000"/>
              </a:srgbClr>
            </a:gs>
            <a:gs pos="100000">
              <a:srgbClr val="004AAD">
                <a:alpha val="100000"/>
              </a:srgbClr>
            </a:gs>
          </a:gsLst>
          <a:lin ang="0" scaled="0"/>
        </a:gra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A579939-080F-79AD-6CE0-7E15B924ECDF}"/>
              </a:ext>
            </a:extLst>
          </p:cNvPr>
          <p:cNvGrpSpPr/>
          <p:nvPr userDrawn="1"/>
        </p:nvGrpSpPr>
        <p:grpSpPr>
          <a:xfrm>
            <a:off x="364841" y="-104760"/>
            <a:ext cx="17618359" cy="10109185"/>
            <a:chOff x="0" y="-114300"/>
            <a:chExt cx="4469349" cy="2511221"/>
          </a:xfrm>
        </p:grpSpPr>
        <p:sp>
          <p:nvSpPr>
            <p:cNvPr id="6" name="Freeform 3">
              <a:extLst>
                <a:ext uri="{FF2B5EF4-FFF2-40B4-BE49-F238E27FC236}">
                  <a16:creationId xmlns:a16="http://schemas.microsoft.com/office/drawing/2014/main" id="{D6C2B880-47A4-3256-898C-A96CF508A58F}"/>
                </a:ext>
              </a:extLst>
            </p:cNvPr>
            <p:cNvSpPr/>
            <p:nvPr/>
          </p:nvSpPr>
          <p:spPr>
            <a:xfrm>
              <a:off x="23429" y="34761"/>
              <a:ext cx="4387930" cy="2328246"/>
            </a:xfrm>
            <a:custGeom>
              <a:avLst/>
              <a:gdLst/>
              <a:ahLst/>
              <a:cxnLst/>
              <a:rect l="l" t="t" r="r" b="b"/>
              <a:pathLst>
                <a:path w="4469349" h="2396921">
                  <a:moveTo>
                    <a:pt x="22964" y="0"/>
                  </a:moveTo>
                  <a:lnTo>
                    <a:pt x="4446384" y="0"/>
                  </a:lnTo>
                  <a:cubicBezTo>
                    <a:pt x="4452475" y="0"/>
                    <a:pt x="4458316" y="2419"/>
                    <a:pt x="4462623" y="6726"/>
                  </a:cubicBezTo>
                  <a:cubicBezTo>
                    <a:pt x="4466929" y="11033"/>
                    <a:pt x="4469349" y="16874"/>
                    <a:pt x="4469349" y="22964"/>
                  </a:cubicBezTo>
                  <a:lnTo>
                    <a:pt x="4469349" y="2373957"/>
                  </a:lnTo>
                  <a:cubicBezTo>
                    <a:pt x="4469349" y="2380048"/>
                    <a:pt x="4466929" y="2385888"/>
                    <a:pt x="4462623" y="2390195"/>
                  </a:cubicBezTo>
                  <a:cubicBezTo>
                    <a:pt x="4458316" y="2394502"/>
                    <a:pt x="4452475" y="2396921"/>
                    <a:pt x="4446384" y="2396921"/>
                  </a:cubicBezTo>
                  <a:lnTo>
                    <a:pt x="22964" y="2396921"/>
                  </a:lnTo>
                  <a:cubicBezTo>
                    <a:pt x="16874" y="2396921"/>
                    <a:pt x="11033" y="2394502"/>
                    <a:pt x="6726" y="2390195"/>
                  </a:cubicBezTo>
                  <a:cubicBezTo>
                    <a:pt x="2419" y="2385888"/>
                    <a:pt x="0" y="2380048"/>
                    <a:pt x="0" y="2373957"/>
                  </a:cubicBezTo>
                  <a:lnTo>
                    <a:pt x="0" y="22964"/>
                  </a:lnTo>
                  <a:cubicBezTo>
                    <a:pt x="0" y="16874"/>
                    <a:pt x="2419" y="11033"/>
                    <a:pt x="6726" y="6726"/>
                  </a:cubicBezTo>
                  <a:cubicBezTo>
                    <a:pt x="11033" y="2419"/>
                    <a:pt x="16874" y="0"/>
                    <a:pt x="22964" y="0"/>
                  </a:cubicBezTo>
                  <a:close/>
                </a:path>
              </a:pathLst>
            </a:custGeom>
            <a:solidFill>
              <a:srgbClr val="FFFFFF"/>
            </a:solidFill>
          </p:spPr>
          <p:txBody>
            <a:bodyPr/>
            <a:lstStyle/>
            <a:p>
              <a:endParaRPr lang="ja-JP" altLang="en-US" sz="3200">
                <a:latin typeface="Hiragino Kaku Gothic Pro W3" panose="020B0300000000000000" pitchFamily="34" charset="-128"/>
                <a:ea typeface="Hiragino Kaku Gothic Pro W3" panose="020B0300000000000000" pitchFamily="34" charset="-128"/>
              </a:endParaRPr>
            </a:p>
          </p:txBody>
        </p:sp>
        <p:sp>
          <p:nvSpPr>
            <p:cNvPr id="7" name="TextBox 4">
              <a:extLst>
                <a:ext uri="{FF2B5EF4-FFF2-40B4-BE49-F238E27FC236}">
                  <a16:creationId xmlns:a16="http://schemas.microsoft.com/office/drawing/2014/main" id="{4CCC4FBD-5B24-7AB6-4D33-4EBC5DD352E8}"/>
                </a:ext>
              </a:extLst>
            </p:cNvPr>
            <p:cNvSpPr txBox="1"/>
            <p:nvPr/>
          </p:nvSpPr>
          <p:spPr>
            <a:xfrm>
              <a:off x="0" y="-114300"/>
              <a:ext cx="4469349" cy="2511221"/>
            </a:xfrm>
            <a:prstGeom prst="rect">
              <a:avLst/>
            </a:prstGeom>
          </p:spPr>
          <p:txBody>
            <a:bodyPr lIns="33867" tIns="33867" rIns="33867" bIns="33867" rtlCol="0" anchor="ctr"/>
            <a:lstStyle/>
            <a:p>
              <a:pPr>
                <a:lnSpc>
                  <a:spcPts val="5973"/>
                </a:lnSpc>
                <a:spcBef>
                  <a:spcPct val="0"/>
                </a:spcBef>
              </a:pPr>
              <a:endParaRPr sz="120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12/23/24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12/23/24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17.emf"/><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16.emf"/><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5.emf"/><Relationship Id="rId5" Type="http://schemas.openxmlformats.org/officeDocument/2006/relationships/tags" Target="../tags/tag11.xml"/><Relationship Id="rId10" Type="http://schemas.openxmlformats.org/officeDocument/2006/relationships/image" Target="../media/image14.emf"/><Relationship Id="rId4" Type="http://schemas.openxmlformats.org/officeDocument/2006/relationships/tags" Target="../tags/tag10.xml"/><Relationship Id="rId9" Type="http://schemas.openxmlformats.org/officeDocument/2006/relationships/image" Target="../media/image13.emf"/><Relationship Id="rId14" Type="http://schemas.openxmlformats.org/officeDocument/2006/relationships/image" Target="../media/image18.emf"/></Relationships>
</file>

<file path=ppt/slides/_rels/slide11.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tags" Target="../tags/tag15.xml"/><Relationship Id="rId7" Type="http://schemas.openxmlformats.org/officeDocument/2006/relationships/image" Target="../media/image13.emf"/><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20.png"/><Relationship Id="rId11" Type="http://schemas.openxmlformats.org/officeDocument/2006/relationships/image" Target="../media/image20.png"/><Relationship Id="rId5" Type="http://schemas.openxmlformats.org/officeDocument/2006/relationships/slideLayout" Target="../slideLayouts/slideLayout2.xml"/><Relationship Id="rId10" Type="http://schemas.openxmlformats.org/officeDocument/2006/relationships/image" Target="../media/image16.emf"/><Relationship Id="rId4" Type="http://schemas.openxmlformats.org/officeDocument/2006/relationships/tags" Target="../tags/tag16.xml"/><Relationship Id="rId9" Type="http://schemas.openxmlformats.org/officeDocument/2006/relationships/image" Target="../media/image1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tags" Target="../tags/tag19.xml"/><Relationship Id="rId7" Type="http://schemas.openxmlformats.org/officeDocument/2006/relationships/slideLayout" Target="../slideLayouts/slideLayout2.xml"/><Relationship Id="rId12" Type="http://schemas.openxmlformats.org/officeDocument/2006/relationships/image" Target="../media/image23.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22.emf"/><Relationship Id="rId5" Type="http://schemas.openxmlformats.org/officeDocument/2006/relationships/tags" Target="../tags/tag21.xml"/><Relationship Id="rId10" Type="http://schemas.openxmlformats.org/officeDocument/2006/relationships/image" Target="../media/image16.emf"/><Relationship Id="rId4" Type="http://schemas.openxmlformats.org/officeDocument/2006/relationships/tags" Target="../tags/tag20.xml"/><Relationship Id="rId9"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27.xml"/><Relationship Id="rId7" Type="http://schemas.openxmlformats.org/officeDocument/2006/relationships/notesSlide" Target="../notesSlides/notesSlide6.xml"/><Relationship Id="rId12" Type="http://schemas.openxmlformats.org/officeDocument/2006/relationships/image" Target="../media/image28.emf"/><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2.xml"/><Relationship Id="rId11" Type="http://schemas.openxmlformats.org/officeDocument/2006/relationships/image" Target="../media/image27.emf"/><Relationship Id="rId5" Type="http://schemas.openxmlformats.org/officeDocument/2006/relationships/tags" Target="../tags/tag29.xml"/><Relationship Id="rId10" Type="http://schemas.openxmlformats.org/officeDocument/2006/relationships/image" Target="../media/image26.emf"/><Relationship Id="rId4" Type="http://schemas.openxmlformats.org/officeDocument/2006/relationships/tags" Target="../tags/tag28.xml"/><Relationship Id="rId9" Type="http://schemas.openxmlformats.org/officeDocument/2006/relationships/image" Target="../media/image25.emf"/></Relationships>
</file>

<file path=ppt/slides/_rels/slide1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tags" Target="../tags/tag32.xml"/><Relationship Id="rId7" Type="http://schemas.openxmlformats.org/officeDocument/2006/relationships/notesSlide" Target="../notesSlides/notesSlide7.xml"/><Relationship Id="rId12" Type="http://schemas.openxmlformats.org/officeDocument/2006/relationships/image" Target="../media/image32.emf"/><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2.xml"/><Relationship Id="rId11" Type="http://schemas.openxmlformats.org/officeDocument/2006/relationships/image" Target="../media/image31.emf"/><Relationship Id="rId5" Type="http://schemas.openxmlformats.org/officeDocument/2006/relationships/tags" Target="../tags/tag34.xml"/><Relationship Id="rId10" Type="http://schemas.openxmlformats.org/officeDocument/2006/relationships/image" Target="../media/image30.emf"/><Relationship Id="rId4" Type="http://schemas.openxmlformats.org/officeDocument/2006/relationships/tags" Target="../tags/tag33.xml"/><Relationship Id="rId9" Type="http://schemas.openxmlformats.org/officeDocument/2006/relationships/image" Target="../media/image29.emf"/></Relationships>
</file>

<file path=ppt/slides/_rels/slide17.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tags" Target="../tags/tag37.xml"/><Relationship Id="rId7" Type="http://schemas.openxmlformats.org/officeDocument/2006/relationships/notesSlide" Target="../notesSlides/notesSlide8.xml"/><Relationship Id="rId12" Type="http://schemas.openxmlformats.org/officeDocument/2006/relationships/image" Target="../media/image36.e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2.xml"/><Relationship Id="rId11" Type="http://schemas.openxmlformats.org/officeDocument/2006/relationships/image" Target="../media/image35.emf"/><Relationship Id="rId5" Type="http://schemas.openxmlformats.org/officeDocument/2006/relationships/tags" Target="../tags/tag39.xml"/><Relationship Id="rId10" Type="http://schemas.openxmlformats.org/officeDocument/2006/relationships/image" Target="../media/image34.emf"/><Relationship Id="rId4" Type="http://schemas.openxmlformats.org/officeDocument/2006/relationships/tags" Target="../tags/tag38.xml"/><Relationship Id="rId9" Type="http://schemas.openxmlformats.org/officeDocument/2006/relationships/image" Target="../media/image33.emf"/></Relationships>
</file>

<file path=ppt/slides/_rels/slide1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tags" Target="../tags/tag42.xml"/><Relationship Id="rId7" Type="http://schemas.openxmlformats.org/officeDocument/2006/relationships/image" Target="../media/image38.emf"/><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7.emf"/><Relationship Id="rId5" Type="http://schemas.openxmlformats.org/officeDocument/2006/relationships/slideLayout" Target="../slideLayouts/slideLayout2.xml"/><Relationship Id="rId4" Type="http://schemas.openxmlformats.org/officeDocument/2006/relationships/tags" Target="../tags/tag43.xml"/><Relationship Id="rId9" Type="http://schemas.openxmlformats.org/officeDocument/2006/relationships/image" Target="../media/image40.emf"/></Relationships>
</file>

<file path=ppt/slides/_rels/slide1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46.xml"/><Relationship Id="rId7" Type="http://schemas.openxmlformats.org/officeDocument/2006/relationships/image" Target="../media/image38.emf"/><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37.emf"/><Relationship Id="rId5" Type="http://schemas.openxmlformats.org/officeDocument/2006/relationships/slideLayout" Target="../slideLayouts/slideLayout2.xml"/><Relationship Id="rId4" Type="http://schemas.openxmlformats.org/officeDocument/2006/relationships/tags" Target="../tags/tag47.xml"/><Relationship Id="rId9" Type="http://schemas.openxmlformats.org/officeDocument/2006/relationships/image" Target="../media/image42.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tags" Target="../tags/tag50.xml"/><Relationship Id="rId7" Type="http://schemas.openxmlformats.org/officeDocument/2006/relationships/image" Target="../media/image38.emf"/><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notesSlide" Target="../notesSlides/notesSlide9.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46.emf"/></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emf"/><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51.emf"/><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50.emf"/><Relationship Id="rId5" Type="http://schemas.openxmlformats.org/officeDocument/2006/relationships/tags" Target="../tags/tag55.xml"/><Relationship Id="rId15" Type="http://schemas.openxmlformats.org/officeDocument/2006/relationships/image" Target="../media/image54.emf"/><Relationship Id="rId10" Type="http://schemas.openxmlformats.org/officeDocument/2006/relationships/image" Target="../media/image49.emf"/><Relationship Id="rId4" Type="http://schemas.openxmlformats.org/officeDocument/2006/relationships/tags" Target="../tags/tag54.xml"/><Relationship Id="rId9" Type="http://schemas.openxmlformats.org/officeDocument/2006/relationships/image" Target="../media/image48.emf"/><Relationship Id="rId14" Type="http://schemas.openxmlformats.org/officeDocument/2006/relationships/image" Target="../media/image53.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56.emf"/><Relationship Id="rId4" Type="http://schemas.openxmlformats.org/officeDocument/2006/relationships/image" Target="../media/image55.emf"/></Relationships>
</file>

<file path=ppt/slides/_rels/slide2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26.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42.emf"/><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png"/><Relationship Id="rId3" Type="http://schemas.openxmlformats.org/officeDocument/2006/relationships/tags" Target="../tags/tag66.xml"/><Relationship Id="rId7" Type="http://schemas.openxmlformats.org/officeDocument/2006/relationships/slideLayout" Target="../slideLayouts/slideLayout2.xml"/><Relationship Id="rId12" Type="http://schemas.openxmlformats.org/officeDocument/2006/relationships/image" Target="../media/image61.emf"/><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60.emf"/><Relationship Id="rId5" Type="http://schemas.openxmlformats.org/officeDocument/2006/relationships/tags" Target="../tags/tag68.xml"/><Relationship Id="rId10" Type="http://schemas.openxmlformats.org/officeDocument/2006/relationships/image" Target="../media/image59.emf"/><Relationship Id="rId4" Type="http://schemas.openxmlformats.org/officeDocument/2006/relationships/tags" Target="../tags/tag67.xml"/><Relationship Id="rId9" Type="http://schemas.openxmlformats.org/officeDocument/2006/relationships/image" Target="../media/image42.emf"/><Relationship Id="rId14" Type="http://schemas.openxmlformats.org/officeDocument/2006/relationships/image" Target="../media/image6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65.emf"/><Relationship Id="rId4" Type="http://schemas.openxmlformats.org/officeDocument/2006/relationships/image" Target="../media/image64.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8E_7DDE60CE.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67.e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77.xml"/><Relationship Id="rId7" Type="http://schemas.openxmlformats.org/officeDocument/2006/relationships/image" Target="../media/image56.emf"/><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55.emf"/><Relationship Id="rId5" Type="http://schemas.openxmlformats.org/officeDocument/2006/relationships/image" Target="../media/image42.emf"/><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tags" Target="../tags/tag3.xml"/><Relationship Id="rId7" Type="http://schemas.openxmlformats.org/officeDocument/2006/relationships/image" Target="../media/image6.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0.emf"/><Relationship Id="rId5" Type="http://schemas.openxmlformats.org/officeDocument/2006/relationships/tags" Target="../tags/tag5.xml"/><Relationship Id="rId10" Type="http://schemas.openxmlformats.org/officeDocument/2006/relationships/image" Target="../media/image9.emf"/><Relationship Id="rId4" Type="http://schemas.openxmlformats.org/officeDocument/2006/relationships/tags" Target="../tags/tag4.xml"/><Relationship Id="rId9"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041B-5D69-7A95-8C78-66167927B72D}"/>
              </a:ext>
            </a:extLst>
          </p:cNvPr>
          <p:cNvSpPr>
            <a:spLocks noGrp="1"/>
          </p:cNvSpPr>
          <p:nvPr>
            <p:ph type="title"/>
          </p:nvPr>
        </p:nvSpPr>
        <p:spPr/>
        <p:txBody>
          <a:bodyPr/>
          <a:lstStyle/>
          <a:p>
            <a:r>
              <a:rPr kumimoji="1" lang="en-US" altLang="ja-JP" dirty="0"/>
              <a:t>Preview</a:t>
            </a:r>
            <a:endParaRPr kumimoji="1" lang="ja-JP" altLang="en-US"/>
          </a:p>
        </p:txBody>
      </p:sp>
      <p:sp>
        <p:nvSpPr>
          <p:cNvPr id="3" name="コンテンツ プレースホルダー 2">
            <a:extLst>
              <a:ext uri="{FF2B5EF4-FFF2-40B4-BE49-F238E27FC236}">
                <a16:creationId xmlns:a16="http://schemas.microsoft.com/office/drawing/2014/main" id="{4F307D89-70D5-D8E6-87A8-1496C02C85C0}"/>
              </a:ext>
            </a:extLst>
          </p:cNvPr>
          <p:cNvSpPr>
            <a:spLocks noGrp="1"/>
          </p:cNvSpPr>
          <p:nvPr>
            <p:ph idx="1"/>
          </p:nvPr>
        </p:nvSpPr>
        <p:spPr/>
        <p:txBody>
          <a:bodyPr/>
          <a:lstStyle/>
          <a:p>
            <a:r>
              <a:rPr kumimoji="1" lang="ja-JP" altLang="en-US"/>
              <a:t>本授業のサポートページ</a:t>
            </a:r>
            <a:endParaRPr kumimoji="1" lang="en-US" altLang="ja-JP" dirty="0"/>
          </a:p>
          <a:p>
            <a:r>
              <a:rPr kumimoji="1" lang="en-US" altLang="ja-JP" dirty="0"/>
              <a:t>QR</a:t>
            </a:r>
            <a:r>
              <a:rPr kumimoji="1" lang="ja-JP" altLang="en-US"/>
              <a:t>コードのリンク先からご覧いただけます</a:t>
            </a:r>
            <a:endParaRPr kumimoji="1" lang="en-US" altLang="ja-JP" dirty="0"/>
          </a:p>
          <a:p>
            <a:r>
              <a:rPr kumimoji="1" lang="ja-JP" altLang="en-US"/>
              <a:t>もしかしたらこのページに授業スライドを置いているかもしれません</a:t>
            </a:r>
          </a:p>
        </p:txBody>
      </p:sp>
      <p:pic>
        <p:nvPicPr>
          <p:cNvPr id="4" name="Picture 2">
            <a:extLst>
              <a:ext uri="{FF2B5EF4-FFF2-40B4-BE49-F238E27FC236}">
                <a16:creationId xmlns:a16="http://schemas.microsoft.com/office/drawing/2014/main" id="{346802CF-B405-13FE-425F-A20B9DCC5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3200" y="6317876"/>
            <a:ext cx="39624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06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E4F2B-BDF3-AD6A-73E4-2D2662E00B58}"/>
              </a:ext>
            </a:extLst>
          </p:cNvPr>
          <p:cNvSpPr>
            <a:spLocks noGrp="1"/>
          </p:cNvSpPr>
          <p:nvPr>
            <p:ph type="title"/>
          </p:nvPr>
        </p:nvSpPr>
        <p:spPr/>
        <p:txBody>
          <a:bodyPr/>
          <a:lstStyle/>
          <a:p>
            <a:r>
              <a:rPr kumimoji="1" lang="ja-JP" altLang="en-US"/>
              <a:t>復習　極形式</a:t>
            </a:r>
          </a:p>
        </p:txBody>
      </p:sp>
      <p:sp>
        <p:nvSpPr>
          <p:cNvPr id="3" name="コンテンツ プレースホルダー 2">
            <a:extLst>
              <a:ext uri="{FF2B5EF4-FFF2-40B4-BE49-F238E27FC236}">
                <a16:creationId xmlns:a16="http://schemas.microsoft.com/office/drawing/2014/main" id="{42CF20FB-5987-A3D3-106C-8692A4F61B18}"/>
              </a:ext>
            </a:extLst>
          </p:cNvPr>
          <p:cNvSpPr>
            <a:spLocks noGrp="1"/>
          </p:cNvSpPr>
          <p:nvPr>
            <p:ph idx="1"/>
          </p:nvPr>
        </p:nvSpPr>
        <p:spPr>
          <a:xfrm>
            <a:off x="838200" y="2068683"/>
            <a:ext cx="16916400" cy="7799217"/>
          </a:xfrm>
        </p:spPr>
        <p:txBody>
          <a:bodyPr>
            <a:normAutofit/>
          </a:bodyPr>
          <a:lstStyle/>
          <a:p>
            <a:r>
              <a:rPr kumimoji="1" lang="ja-JP" altLang="en-US"/>
              <a:t>本時に扱う極座標は本質的に極形式と同じ</a:t>
            </a:r>
            <a:endParaRPr kumimoji="1" lang="en-US" altLang="ja-JP" dirty="0"/>
          </a:p>
          <a:p>
            <a:r>
              <a:rPr kumimoji="1" lang="ja-JP" altLang="en-US"/>
              <a:t>複素数　　　　　</a:t>
            </a:r>
            <a:r>
              <a:rPr kumimoji="1" lang="en-US" altLang="ja-JP" dirty="0"/>
              <a:t> </a:t>
            </a:r>
            <a:r>
              <a:rPr kumimoji="1" lang="ja-JP" altLang="en-US"/>
              <a:t>を考える</a:t>
            </a:r>
            <a:endParaRPr kumimoji="1" lang="en-US" altLang="ja-JP" dirty="0"/>
          </a:p>
          <a:p>
            <a:pPr lvl="1"/>
            <a:r>
              <a:rPr kumimoji="1" lang="ja-JP" altLang="en-US"/>
              <a:t>　に対応する複素数平面上の点を</a:t>
            </a:r>
            <a:r>
              <a:rPr kumimoji="1" lang="en-US" altLang="ja-JP" dirty="0"/>
              <a:t>P</a:t>
            </a:r>
          </a:p>
          <a:p>
            <a:pPr lvl="1"/>
            <a:r>
              <a:rPr kumimoji="1" lang="ja-JP" altLang="en-US"/>
              <a:t>　　　　</a:t>
            </a:r>
            <a:endParaRPr kumimoji="1" lang="en-US" altLang="ja-JP" dirty="0"/>
          </a:p>
          <a:p>
            <a:pPr lvl="1"/>
            <a:r>
              <a:rPr kumimoji="1" lang="ja-JP" altLang="en-US"/>
              <a:t>実軸の正の方向とのなす角を</a:t>
            </a:r>
            <a:endParaRPr kumimoji="1" lang="en-US" altLang="ja-JP" dirty="0"/>
          </a:p>
          <a:p>
            <a:r>
              <a:rPr kumimoji="1" lang="ja-JP" altLang="en-US"/>
              <a:t>点</a:t>
            </a:r>
            <a:r>
              <a:rPr kumimoji="1" lang="en-US" altLang="ja-JP" dirty="0"/>
              <a:t>P</a:t>
            </a:r>
            <a:r>
              <a:rPr kumimoji="1" lang="ja-JP" altLang="en-US"/>
              <a:t>は次のように書ける。</a:t>
            </a:r>
            <a:endParaRPr kumimoji="1" lang="en-US" altLang="ja-JP" dirty="0"/>
          </a:p>
          <a:p>
            <a:endParaRPr kumimoji="1" lang="en-US" altLang="ja-JP" dirty="0"/>
          </a:p>
          <a:p>
            <a:pPr marL="0" indent="0">
              <a:buNone/>
            </a:pPr>
            <a:r>
              <a:rPr kumimoji="1" lang="ja-JP" altLang="en-US"/>
              <a:t>　これを</a:t>
            </a:r>
            <a:r>
              <a:rPr kumimoji="1" lang="ja-JP" altLang="en-US" sz="4400" b="1" u="sng">
                <a:solidFill>
                  <a:srgbClr val="FF0000"/>
                </a:solidFill>
                <a:latin typeface="Hiragino Kaku Gothic Pro W6" panose="020B0300000000000000" pitchFamily="34" charset="-128"/>
                <a:ea typeface="Hiragino Kaku Gothic Pro W6" panose="020B0300000000000000" pitchFamily="34" charset="-128"/>
              </a:rPr>
              <a:t>極形式</a:t>
            </a:r>
            <a:r>
              <a:rPr kumimoji="1" lang="ja-JP" altLang="en-US"/>
              <a:t>と言った。</a:t>
            </a:r>
            <a:endParaRPr kumimoji="1" lang="en-US" altLang="ja-JP" dirty="0"/>
          </a:p>
        </p:txBody>
      </p:sp>
      <p:pic>
        <p:nvPicPr>
          <p:cNvPr id="5" name="図 4" descr="\documentclass{article}&#10;\usepackage{base, math_phys}&#10;\pagestyle{empty}&#10;\begin{document}&#10;&#10;$z=a+bi$&#10;&#10;&#10;\end{document}" title="IguanaTex Picture Display">
            <a:extLst>
              <a:ext uri="{FF2B5EF4-FFF2-40B4-BE49-F238E27FC236}">
                <a16:creationId xmlns:a16="http://schemas.microsoft.com/office/drawing/2014/main" id="{2BC856C0-119B-F9A2-5BA7-CD9D7194C9F9}"/>
              </a:ext>
            </a:extLst>
          </p:cNvPr>
          <p:cNvPicPr>
            <a:picLocks noChangeAspect="1"/>
          </p:cNvPicPr>
          <p:nvPr>
            <p:custDataLst>
              <p:tags r:id="rId1"/>
            </p:custDataLst>
          </p:nvPr>
        </p:nvPicPr>
        <p:blipFill>
          <a:blip r:embed="rId9"/>
          <a:stretch>
            <a:fillRect/>
          </a:stretch>
        </p:blipFill>
        <p:spPr>
          <a:xfrm>
            <a:off x="2952750" y="3162300"/>
            <a:ext cx="2457450" cy="457200"/>
          </a:xfrm>
          <a:prstGeom prst="rect">
            <a:avLst/>
          </a:prstGeom>
        </p:spPr>
      </p:pic>
      <p:pic>
        <p:nvPicPr>
          <p:cNvPr id="7" name="図 6" descr="\documentclass{article}&#10;\usepackage{base, math_phys}&#10;\pagestyle{empty}&#10;\begin{document}&#10;$z$&#10;&#10;&#10;\end{document}" title="IguanaTex Picture Display">
            <a:extLst>
              <a:ext uri="{FF2B5EF4-FFF2-40B4-BE49-F238E27FC236}">
                <a16:creationId xmlns:a16="http://schemas.microsoft.com/office/drawing/2014/main" id="{FB80032F-838E-F9AA-1E57-9DB68FD83FE0}"/>
              </a:ext>
            </a:extLst>
          </p:cNvPr>
          <p:cNvPicPr>
            <a:picLocks noChangeAspect="1"/>
          </p:cNvPicPr>
          <p:nvPr>
            <p:custDataLst>
              <p:tags r:id="rId2"/>
            </p:custDataLst>
          </p:nvPr>
        </p:nvPicPr>
        <p:blipFill>
          <a:blip r:embed="rId10"/>
          <a:stretch>
            <a:fillRect/>
          </a:stretch>
        </p:blipFill>
        <p:spPr>
          <a:xfrm>
            <a:off x="1828800" y="4152900"/>
            <a:ext cx="304800" cy="304800"/>
          </a:xfrm>
          <a:prstGeom prst="rect">
            <a:avLst/>
          </a:prstGeom>
        </p:spPr>
      </p:pic>
      <p:pic>
        <p:nvPicPr>
          <p:cNvPr id="9" name="図 8" descr="\documentclass{article}&#10;\usepackage{base, math_phys}&#10;\pagestyle{empty}&#10;\begin{document}&#10;$\ns{OP}=r$&#10;&#10;&#10;\end{document}" title="IguanaTex Picture Display">
            <a:extLst>
              <a:ext uri="{FF2B5EF4-FFF2-40B4-BE49-F238E27FC236}">
                <a16:creationId xmlns:a16="http://schemas.microsoft.com/office/drawing/2014/main" id="{DF84A1DE-4A97-7E13-2A90-B77E58BE1418}"/>
              </a:ext>
            </a:extLst>
          </p:cNvPr>
          <p:cNvPicPr>
            <a:picLocks noChangeAspect="1"/>
          </p:cNvPicPr>
          <p:nvPr>
            <p:custDataLst>
              <p:tags r:id="rId3"/>
            </p:custDataLst>
          </p:nvPr>
        </p:nvPicPr>
        <p:blipFill>
          <a:blip r:embed="rId11"/>
          <a:stretch>
            <a:fillRect/>
          </a:stretch>
        </p:blipFill>
        <p:spPr>
          <a:xfrm>
            <a:off x="1828800" y="4964283"/>
            <a:ext cx="1573306" cy="393327"/>
          </a:xfrm>
          <a:prstGeom prst="rect">
            <a:avLst/>
          </a:prstGeom>
        </p:spPr>
      </p:pic>
      <p:pic>
        <p:nvPicPr>
          <p:cNvPr id="11" name="図 10" descr="\documentclass{article}&#10;\usepackage{base, math_phys}&#10;\pagestyle{empty}&#10;\begin{document}&#10;$\theta$&#10;&#10;&#10;\end{document}" title="IguanaTex Picture Display">
            <a:extLst>
              <a:ext uri="{FF2B5EF4-FFF2-40B4-BE49-F238E27FC236}">
                <a16:creationId xmlns:a16="http://schemas.microsoft.com/office/drawing/2014/main" id="{01AE038D-BF4D-71B7-847F-7897FEBC85BC}"/>
              </a:ext>
            </a:extLst>
          </p:cNvPr>
          <p:cNvPicPr>
            <a:picLocks noChangeAspect="1"/>
          </p:cNvPicPr>
          <p:nvPr>
            <p:custDataLst>
              <p:tags r:id="rId4"/>
            </p:custDataLst>
          </p:nvPr>
        </p:nvPicPr>
        <p:blipFill>
          <a:blip r:embed="rId12"/>
          <a:stretch>
            <a:fillRect/>
          </a:stretch>
        </p:blipFill>
        <p:spPr>
          <a:xfrm>
            <a:off x="7696199" y="5829299"/>
            <a:ext cx="245437" cy="429515"/>
          </a:xfrm>
          <a:prstGeom prst="rect">
            <a:avLst/>
          </a:prstGeom>
        </p:spPr>
      </p:pic>
      <p:pic>
        <p:nvPicPr>
          <p:cNvPr id="13" name="図 12" descr="\documentclass{article}&#10;\usepackage{base, math_phys}&#10;\pagestyle{empty}&#10;\begin{document}&#10;&#10;$z=r(\cos\theta+i\sin\theta)$&#10;&#10;&#10;\end{document}" title="IguanaTex Picture Display">
            <a:extLst>
              <a:ext uri="{FF2B5EF4-FFF2-40B4-BE49-F238E27FC236}">
                <a16:creationId xmlns:a16="http://schemas.microsoft.com/office/drawing/2014/main" id="{CC6AC7E7-BE1F-5645-E0A5-29A1A91B63A8}"/>
              </a:ext>
            </a:extLst>
          </p:cNvPr>
          <p:cNvPicPr>
            <a:picLocks noChangeAspect="1"/>
          </p:cNvPicPr>
          <p:nvPr>
            <p:custDataLst>
              <p:tags r:id="rId5"/>
            </p:custDataLst>
          </p:nvPr>
        </p:nvPicPr>
        <p:blipFill>
          <a:blip r:embed="rId13"/>
          <a:stretch>
            <a:fillRect/>
          </a:stretch>
        </p:blipFill>
        <p:spPr>
          <a:xfrm>
            <a:off x="3022196" y="7683346"/>
            <a:ext cx="4919441" cy="572028"/>
          </a:xfrm>
          <a:prstGeom prst="rect">
            <a:avLst/>
          </a:prstGeom>
        </p:spPr>
      </p:pic>
      <p:pic>
        <p:nvPicPr>
          <p:cNvPr id="19" name="図 18" descr="\documentclass{article}&#10;\usepackage{base, math_phys}&#10;\pagestyle{empty}&#10;\begin{document}&#10;\begin{tikzpicture}[scale=2, &gt;=latex]&#10;&#10;        % Draw axes&#10;        \draw[-&gt;] (-0.5,0) -- (1.5,0) node[right] {$\mathrm{Re}$}; % Real axis&#10;        \draw[-&gt;] (0,-0.5) -- (0,1.5) node[above] {$\mathrm{Im}$}; % Imaginary axis&#10;      &#10;    &#10;      &#10;        % Draw the complex number as a point&#10;        \fill (1,1) circle (1.5pt) node[above right] {$\mathrm{P}:a+bi$};&#10;      &#10;        % Draw the vector from origin to the point&#10;        \draw[-&gt;, thick] (0,0) -- (1,1) node[midway, above left] {$r$};&#10;      &#10;        % Draw the radius label&#10;        \draw[-&gt;, thick] (1/2,0) arc[start angle=0, end angle=45, radius=0.5cm];&#10;        \node at (0.6, 0.2) {$\theta$};&#10;      &#10;        % Labels for the coordinates&#10;        \draw[dashed] (1,1) -- (1,0) node[below] {$a=r\cos\theta$};&#10;        \draw[dashed] (1,1) -- (0,1) node[left] {$b=r\sin\theta $};&#10;      \node at (0,0)[below left]{O};&#10;      &#10;      \end{tikzpicture}&#10;&#10;&#10;\end{document}" title="IguanaTex Picture Display">
            <a:extLst>
              <a:ext uri="{FF2B5EF4-FFF2-40B4-BE49-F238E27FC236}">
                <a16:creationId xmlns:a16="http://schemas.microsoft.com/office/drawing/2014/main" id="{6C07F855-9D38-D4E0-E514-50FAA3991AC5}"/>
              </a:ext>
            </a:extLst>
          </p:cNvPr>
          <p:cNvPicPr>
            <a:picLocks noChangeAspect="1"/>
          </p:cNvPicPr>
          <p:nvPr>
            <p:custDataLst>
              <p:tags r:id="rId6"/>
            </p:custDataLst>
          </p:nvPr>
        </p:nvPicPr>
        <p:blipFill>
          <a:blip r:embed="rId14"/>
          <a:stretch>
            <a:fillRect/>
          </a:stretch>
        </p:blipFill>
        <p:spPr>
          <a:xfrm>
            <a:off x="10579329" y="4163291"/>
            <a:ext cx="6870471" cy="5835195"/>
          </a:xfrm>
          <a:prstGeom prst="rect">
            <a:avLst/>
          </a:prstGeom>
        </p:spPr>
      </p:pic>
    </p:spTree>
    <p:extLst>
      <p:ext uri="{BB962C8B-B14F-4D97-AF65-F5344CB8AC3E}">
        <p14:creationId xmlns:p14="http://schemas.microsoft.com/office/powerpoint/2010/main" val="964549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584190-C3ED-DD0F-F611-E0E6B0B752AB}"/>
              </a:ext>
            </a:extLst>
          </p:cNvPr>
          <p:cNvSpPr>
            <a:spLocks noGrp="1"/>
          </p:cNvSpPr>
          <p:nvPr>
            <p:ph type="title"/>
          </p:nvPr>
        </p:nvSpPr>
        <p:spPr/>
        <p:txBody>
          <a:bodyPr/>
          <a:lstStyle/>
          <a:p>
            <a:r>
              <a:rPr kumimoji="1" lang="ja-JP" altLang="en-US"/>
              <a:t>極形式と極座標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058C2C-4396-6BFF-2B92-A3ACBF54BEF6}"/>
                  </a:ext>
                </a:extLst>
              </p:cNvPr>
              <p:cNvSpPr>
                <a:spLocks noGrp="1"/>
              </p:cNvSpPr>
              <p:nvPr>
                <p:ph idx="1"/>
              </p:nvPr>
            </p:nvSpPr>
            <p:spPr/>
            <p:txBody>
              <a:bodyPr/>
              <a:lstStyle/>
              <a:p>
                <a:r>
                  <a:rPr kumimoji="1" lang="ja-JP" altLang="en-US"/>
                  <a:t>複素数</a:t>
                </a:r>
                <a14:m>
                  <m:oMath xmlns:m="http://schemas.openxmlformats.org/officeDocument/2006/math">
                    <m:r>
                      <a:rPr kumimoji="1" lang="en-US" altLang="ja-JP" i="1" dirty="0" smtClean="0">
                        <a:latin typeface="Cambria Math" panose="02040503050406030204" pitchFamily="18" charset="0"/>
                      </a:rPr>
                      <m:t>𝑧</m:t>
                    </m:r>
                  </m:oMath>
                </a14:m>
                <a:r>
                  <a:rPr kumimoji="1" lang="ja-JP" altLang="en-US"/>
                  <a:t>の極形式　　　　　から、複素数平面上の点は</a:t>
                </a:r>
                <a:endParaRPr kumimoji="1" lang="en-US" altLang="ja-JP" dirty="0"/>
              </a:p>
              <a:p>
                <a:pPr lvl="1"/>
                <a:r>
                  <a:rPr kumimoji="1" lang="ja-JP" altLang="en-US"/>
                  <a:t>絶対値（原点からの距離）</a:t>
                </a:r>
                <a:endParaRPr kumimoji="1" lang="en-US" altLang="ja-JP" dirty="0"/>
              </a:p>
              <a:p>
                <a:pPr lvl="1"/>
                <a:r>
                  <a:rPr kumimoji="1" lang="ja-JP" altLang="en-US"/>
                  <a:t>偏角</a:t>
                </a:r>
                <a:endParaRPr kumimoji="1" lang="en-US" altLang="ja-JP" dirty="0"/>
              </a:p>
              <a:p>
                <a:pPr marL="0" indent="0">
                  <a:buNone/>
                </a:pPr>
                <a:r>
                  <a:rPr kumimoji="1" lang="ja-JP" altLang="en-US"/>
                  <a:t>　によって表されることがわかる。</a:t>
                </a:r>
                <a:endParaRPr kumimoji="1" lang="en-US" altLang="ja-JP" dirty="0"/>
              </a:p>
              <a:p>
                <a:r>
                  <a:rPr kumimoji="1" lang="ja-JP" altLang="en-US"/>
                  <a:t>これを　</a:t>
                </a:r>
                <a:r>
                  <a:rPr kumimoji="1" lang="en-US" altLang="ja-JP" dirty="0"/>
                  <a:t>  </a:t>
                </a:r>
                <a:r>
                  <a:rPr kumimoji="1" lang="ja-JP" altLang="en-US"/>
                  <a:t>平面上で実現しているのが</a:t>
                </a:r>
                <a:r>
                  <a:rPr kumimoji="1" lang="ja-JP" altLang="en-US" sz="4800" b="1" u="sng">
                    <a:latin typeface="Hiragino Kaku Gothic Pro W6" panose="020B0300000000000000" pitchFamily="34" charset="-128"/>
                    <a:ea typeface="Hiragino Kaku Gothic Pro W6" panose="020B0300000000000000" pitchFamily="34" charset="-128"/>
                  </a:rPr>
                  <a:t>極座標</a:t>
                </a:r>
                <a:r>
                  <a:rPr kumimoji="1" lang="ja-JP" altLang="en-US"/>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1058C2C-4396-6BFF-2B92-A3ACBF54BEF6}"/>
                  </a:ext>
                </a:extLst>
              </p:cNvPr>
              <p:cNvSpPr>
                <a:spLocks noGrp="1" noRot="1" noChangeAspect="1" noMove="1" noResize="1" noEditPoints="1" noAdjustHandles="1" noChangeArrowheads="1" noChangeShapeType="1" noTextEdit="1"/>
              </p:cNvSpPr>
              <p:nvPr>
                <p:ph idx="1"/>
              </p:nvPr>
            </p:nvSpPr>
            <p:spPr>
              <a:blipFill>
                <a:blip r:embed="rId6"/>
                <a:stretch>
                  <a:fillRect l="-1200" t="-1347"/>
                </a:stretch>
              </a:blipFill>
            </p:spPr>
            <p:txBody>
              <a:bodyPr/>
              <a:lstStyle/>
              <a:p>
                <a:r>
                  <a:rPr lang="ja-JP" altLang="en-US">
                    <a:noFill/>
                  </a:rPr>
                  <a:t> </a:t>
                </a:r>
              </a:p>
            </p:txBody>
          </p:sp>
        </mc:Fallback>
      </mc:AlternateContent>
      <p:pic>
        <p:nvPicPr>
          <p:cNvPr id="4" name="図 3" descr="\documentclass{article}&#10;\usepackage{base, math_phys}&#10;\pagestyle{empty}&#10;\begin{document}&#10;&#10;$z=a+bi$&#10;&#10;&#10;\end{document}" title="IguanaTex Picture Display">
            <a:extLst>
              <a:ext uri="{FF2B5EF4-FFF2-40B4-BE49-F238E27FC236}">
                <a16:creationId xmlns:a16="http://schemas.microsoft.com/office/drawing/2014/main" id="{5F2CEDC5-1C6C-ABAD-A1DE-AD57CDFC29F4}"/>
              </a:ext>
            </a:extLst>
          </p:cNvPr>
          <p:cNvPicPr>
            <a:picLocks noChangeAspect="1"/>
          </p:cNvPicPr>
          <p:nvPr>
            <p:custDataLst>
              <p:tags r:id="rId1"/>
            </p:custDataLst>
          </p:nvPr>
        </p:nvPicPr>
        <p:blipFill>
          <a:blip r:embed="rId7"/>
          <a:stretch>
            <a:fillRect/>
          </a:stretch>
        </p:blipFill>
        <p:spPr>
          <a:xfrm>
            <a:off x="5181600" y="2171700"/>
            <a:ext cx="2457450" cy="457200"/>
          </a:xfrm>
          <a:prstGeom prst="rect">
            <a:avLst/>
          </a:prstGeom>
        </p:spPr>
      </p:pic>
      <p:pic>
        <p:nvPicPr>
          <p:cNvPr id="6" name="図 5" descr="\documentclass{article}&#10;\usepackage{base, math_phys}&#10;\pagestyle{empty}&#10;\begin{document}&#10;$xy$-&#10;&#10;&#10;\end{document}" title="IguanaTex Picture Display">
            <a:extLst>
              <a:ext uri="{FF2B5EF4-FFF2-40B4-BE49-F238E27FC236}">
                <a16:creationId xmlns:a16="http://schemas.microsoft.com/office/drawing/2014/main" id="{7BC5D81A-25FA-DC23-703F-A8AF5DABA0F7}"/>
              </a:ext>
            </a:extLst>
          </p:cNvPr>
          <p:cNvPicPr>
            <a:picLocks noChangeAspect="1"/>
          </p:cNvPicPr>
          <p:nvPr>
            <p:custDataLst>
              <p:tags r:id="rId2"/>
            </p:custDataLst>
          </p:nvPr>
        </p:nvPicPr>
        <p:blipFill>
          <a:blip r:embed="rId8"/>
          <a:stretch>
            <a:fillRect/>
          </a:stretch>
        </p:blipFill>
        <p:spPr>
          <a:xfrm>
            <a:off x="2895600" y="6057900"/>
            <a:ext cx="762000" cy="381000"/>
          </a:xfrm>
          <a:prstGeom prst="rect">
            <a:avLst/>
          </a:prstGeom>
        </p:spPr>
      </p:pic>
      <p:pic>
        <p:nvPicPr>
          <p:cNvPr id="7" name="図 6" descr="\documentclass{article}&#10;\usepackage{base, math_phys}&#10;\pagestyle{empty}&#10;\begin{document}&#10;$\ns{OP}=r$&#10;&#10;&#10;\end{document}" title="IguanaTex Picture Display">
            <a:extLst>
              <a:ext uri="{FF2B5EF4-FFF2-40B4-BE49-F238E27FC236}">
                <a16:creationId xmlns:a16="http://schemas.microsoft.com/office/drawing/2014/main" id="{C64C098D-2332-8531-33FE-69E5E3F7BE77}"/>
              </a:ext>
            </a:extLst>
          </p:cNvPr>
          <p:cNvPicPr>
            <a:picLocks noChangeAspect="1"/>
          </p:cNvPicPr>
          <p:nvPr>
            <p:custDataLst>
              <p:tags r:id="rId3"/>
            </p:custDataLst>
          </p:nvPr>
        </p:nvPicPr>
        <p:blipFill>
          <a:blip r:embed="rId9"/>
          <a:stretch>
            <a:fillRect/>
          </a:stretch>
        </p:blipFill>
        <p:spPr>
          <a:xfrm>
            <a:off x="7162800" y="3135483"/>
            <a:ext cx="1573306" cy="393327"/>
          </a:xfrm>
          <a:prstGeom prst="rect">
            <a:avLst/>
          </a:prstGeom>
        </p:spPr>
      </p:pic>
      <p:pic>
        <p:nvPicPr>
          <p:cNvPr id="8" name="図 7" descr="\documentclass{article}&#10;\usepackage{base, math_phys}&#10;\pagestyle{empty}&#10;\begin{document}&#10;$\theta$&#10;&#10;&#10;\end{document}" title="IguanaTex Picture Display">
            <a:extLst>
              <a:ext uri="{FF2B5EF4-FFF2-40B4-BE49-F238E27FC236}">
                <a16:creationId xmlns:a16="http://schemas.microsoft.com/office/drawing/2014/main" id="{474B30DA-AB0D-CC6E-A727-C9697CF81812}"/>
              </a:ext>
            </a:extLst>
          </p:cNvPr>
          <p:cNvPicPr>
            <a:picLocks noChangeAspect="1"/>
          </p:cNvPicPr>
          <p:nvPr>
            <p:custDataLst>
              <p:tags r:id="rId4"/>
            </p:custDataLst>
          </p:nvPr>
        </p:nvPicPr>
        <p:blipFill>
          <a:blip r:embed="rId10"/>
          <a:stretch>
            <a:fillRect/>
          </a:stretch>
        </p:blipFill>
        <p:spPr>
          <a:xfrm>
            <a:off x="2686022" y="4000500"/>
            <a:ext cx="245437" cy="429515"/>
          </a:xfrm>
          <a:prstGeom prst="rect">
            <a:avLst/>
          </a:prstGeom>
        </p:spPr>
      </p:pic>
      <p:pic>
        <p:nvPicPr>
          <p:cNvPr id="2050" name="Picture 2" descr="北極点のイラスト">
            <a:extLst>
              <a:ext uri="{FF2B5EF4-FFF2-40B4-BE49-F238E27FC236}">
                <a16:creationId xmlns:a16="http://schemas.microsoft.com/office/drawing/2014/main" id="{AD45D74E-B58F-88F1-105A-F65A447755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563600" y="5754347"/>
            <a:ext cx="4315509" cy="4315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38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A2075C-5401-AD29-73E0-85FF55083B2B}"/>
              </a:ext>
            </a:extLst>
          </p:cNvPr>
          <p:cNvSpPr>
            <a:spLocks noGrp="1"/>
          </p:cNvSpPr>
          <p:nvPr>
            <p:ph type="title"/>
          </p:nvPr>
        </p:nvSpPr>
        <p:spPr/>
        <p:txBody>
          <a:bodyPr/>
          <a:lstStyle/>
          <a:p>
            <a:r>
              <a:rPr kumimoji="1" lang="ja-JP" altLang="en-US"/>
              <a:t>極座標と直交座標</a:t>
            </a:r>
          </a:p>
        </p:txBody>
      </p:sp>
    </p:spTree>
    <p:extLst>
      <p:ext uri="{BB962C8B-B14F-4D97-AF65-F5344CB8AC3E}">
        <p14:creationId xmlns:p14="http://schemas.microsoft.com/office/powerpoint/2010/main" val="242104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051B8-8675-9E16-A57C-2C225C62C071}"/>
              </a:ext>
            </a:extLst>
          </p:cNvPr>
          <p:cNvSpPr>
            <a:spLocks noGrp="1"/>
          </p:cNvSpPr>
          <p:nvPr>
            <p:ph type="title"/>
          </p:nvPr>
        </p:nvSpPr>
        <p:spPr/>
        <p:txBody>
          <a:bodyPr/>
          <a:lstStyle/>
          <a:p>
            <a:r>
              <a:rPr kumimoji="1" lang="ja-JP" altLang="en-US"/>
              <a:t>定義　極座標</a:t>
            </a:r>
          </a:p>
        </p:txBody>
      </p:sp>
      <p:sp>
        <p:nvSpPr>
          <p:cNvPr id="3" name="コンテンツ プレースホルダー 2">
            <a:extLst>
              <a:ext uri="{FF2B5EF4-FFF2-40B4-BE49-F238E27FC236}">
                <a16:creationId xmlns:a16="http://schemas.microsoft.com/office/drawing/2014/main" id="{9DBE0EF9-4D91-1FE8-30AC-873A99B530F8}"/>
              </a:ext>
            </a:extLst>
          </p:cNvPr>
          <p:cNvSpPr>
            <a:spLocks noGrp="1"/>
          </p:cNvSpPr>
          <p:nvPr>
            <p:ph idx="1"/>
          </p:nvPr>
        </p:nvSpPr>
        <p:spPr>
          <a:xfrm>
            <a:off x="838200" y="2068683"/>
            <a:ext cx="16916400" cy="7951617"/>
          </a:xfrm>
        </p:spPr>
        <p:txBody>
          <a:bodyPr>
            <a:normAutofit/>
          </a:bodyPr>
          <a:lstStyle/>
          <a:p>
            <a:r>
              <a:rPr kumimoji="1" lang="ja-JP" altLang="en-US"/>
              <a:t>平面上に点</a:t>
            </a:r>
            <a:r>
              <a:rPr kumimoji="1" lang="en-US" altLang="ja-JP" dirty="0"/>
              <a:t>O</a:t>
            </a:r>
            <a:r>
              <a:rPr kumimoji="1" lang="ja-JP" altLang="en-US"/>
              <a:t>と半直線</a:t>
            </a:r>
            <a:r>
              <a:rPr kumimoji="1" lang="en-US" altLang="ja-JP" dirty="0"/>
              <a:t>OX</a:t>
            </a:r>
            <a:r>
              <a:rPr kumimoji="1" lang="ja-JP" altLang="en-US"/>
              <a:t>を入れる</a:t>
            </a:r>
            <a:endParaRPr kumimoji="1" lang="en-US" altLang="ja-JP" dirty="0"/>
          </a:p>
          <a:p>
            <a:r>
              <a:rPr kumimoji="1" lang="ja-JP" altLang="en-US"/>
              <a:t>この点</a:t>
            </a:r>
            <a:r>
              <a:rPr kumimoji="1" lang="en-US" altLang="ja-JP" dirty="0"/>
              <a:t>O</a:t>
            </a:r>
            <a:r>
              <a:rPr kumimoji="1" lang="ja-JP" altLang="en-US"/>
              <a:t>と</a:t>
            </a:r>
            <a:r>
              <a:rPr kumimoji="1" lang="en-US" altLang="ja-JP" dirty="0"/>
              <a:t>P</a:t>
            </a:r>
            <a:r>
              <a:rPr kumimoji="1" lang="ja-JP" altLang="en-US"/>
              <a:t>に対して次のように定める。</a:t>
            </a:r>
            <a:endParaRPr kumimoji="1" lang="en-US" altLang="ja-JP" dirty="0"/>
          </a:p>
          <a:p>
            <a:pPr lvl="1"/>
            <a:r>
              <a:rPr kumimoji="1" lang="ja-JP" altLang="en-US"/>
              <a:t>　</a:t>
            </a:r>
            <a:endParaRPr kumimoji="1" lang="en-US" altLang="ja-JP" dirty="0"/>
          </a:p>
          <a:p>
            <a:pPr lvl="1"/>
            <a:r>
              <a:rPr kumimoji="1" lang="en-US" altLang="ja-JP" dirty="0"/>
              <a:t>OX</a:t>
            </a:r>
            <a:r>
              <a:rPr kumimoji="1" lang="ja-JP" altLang="en-US"/>
              <a:t>から</a:t>
            </a:r>
            <a:r>
              <a:rPr kumimoji="1" lang="en-US" altLang="ja-JP" dirty="0"/>
              <a:t>OP</a:t>
            </a:r>
            <a:r>
              <a:rPr kumimoji="1" lang="ja-JP" altLang="en-US"/>
              <a:t>へ測った角を</a:t>
            </a:r>
            <a:endParaRPr kumimoji="1" lang="en-US" altLang="ja-JP" dirty="0"/>
          </a:p>
          <a:p>
            <a:r>
              <a:rPr kumimoji="1" lang="ja-JP" altLang="en-US"/>
              <a:t>すると、点</a:t>
            </a:r>
            <a:r>
              <a:rPr kumimoji="1" lang="en-US" altLang="ja-JP" dirty="0"/>
              <a:t>P</a:t>
            </a:r>
            <a:r>
              <a:rPr kumimoji="1" lang="ja-JP" altLang="en-US"/>
              <a:t>の位置は　　によって定まる。</a:t>
            </a:r>
            <a:endParaRPr kumimoji="1" lang="en-US" altLang="ja-JP" dirty="0"/>
          </a:p>
          <a:p>
            <a:r>
              <a:rPr kumimoji="1" lang="ja-JP" altLang="en-US"/>
              <a:t>よって、点</a:t>
            </a:r>
            <a:r>
              <a:rPr kumimoji="1" lang="en-US" altLang="ja-JP" dirty="0"/>
              <a:t>P</a:t>
            </a:r>
            <a:r>
              <a:rPr kumimoji="1" lang="ja-JP" altLang="en-US"/>
              <a:t>の位置を　　</a:t>
            </a:r>
            <a:r>
              <a:rPr kumimoji="1" lang="en-US" altLang="ja-JP" dirty="0"/>
              <a:t> </a:t>
            </a:r>
            <a:r>
              <a:rPr kumimoji="1" lang="ja-JP" altLang="en-US"/>
              <a:t>と表したものを</a:t>
            </a:r>
            <a:br>
              <a:rPr kumimoji="1" lang="en-US" altLang="ja-JP" dirty="0"/>
            </a:br>
            <a:r>
              <a:rPr kumimoji="1" lang="ja-JP" altLang="en-US" sz="4400" b="1" u="sng">
                <a:solidFill>
                  <a:srgbClr val="FF0000"/>
                </a:solidFill>
                <a:latin typeface="Hiragino Kaku Gothic Pro W6" panose="020B0300000000000000" pitchFamily="34" charset="-128"/>
                <a:ea typeface="Hiragino Kaku Gothic Pro W6" panose="020B0300000000000000" pitchFamily="34" charset="-128"/>
              </a:rPr>
              <a:t>極座標</a:t>
            </a:r>
            <a:r>
              <a:rPr kumimoji="1" lang="ja-JP" altLang="en-US"/>
              <a:t>という。</a:t>
            </a:r>
            <a:endParaRPr kumimoji="1" lang="en-US" altLang="ja-JP" dirty="0"/>
          </a:p>
          <a:p>
            <a:r>
              <a:rPr kumimoji="1" lang="ja-JP" altLang="en-US"/>
              <a:t>点</a:t>
            </a:r>
            <a:r>
              <a:rPr kumimoji="1" lang="en-US" altLang="ja-JP" dirty="0"/>
              <a:t>O</a:t>
            </a:r>
            <a:r>
              <a:rPr kumimoji="1" lang="ja-JP" altLang="en-US"/>
              <a:t>を</a:t>
            </a:r>
            <a:r>
              <a:rPr kumimoji="1" lang="ja-JP" altLang="en-US" b="1" u="sng">
                <a:latin typeface="Hiragino Kaku Gothic Pro W6" panose="020B0300000000000000" pitchFamily="34" charset="-128"/>
                <a:ea typeface="Hiragino Kaku Gothic Pro W6" panose="020B0300000000000000" pitchFamily="34" charset="-128"/>
              </a:rPr>
              <a:t>極</a:t>
            </a:r>
            <a:r>
              <a:rPr kumimoji="1" lang="ja-JP" altLang="en-US"/>
              <a:t>、</a:t>
            </a:r>
            <a:r>
              <a:rPr kumimoji="1" lang="en-US" altLang="ja-JP" dirty="0"/>
              <a:t>OP</a:t>
            </a:r>
            <a:r>
              <a:rPr kumimoji="1" lang="ja-JP" altLang="en-US"/>
              <a:t>を</a:t>
            </a:r>
            <a:r>
              <a:rPr kumimoji="1" lang="ja-JP" altLang="en-US" b="1" u="sng">
                <a:latin typeface="Hiragino Kaku Gothic Pro W6" panose="020B0300000000000000" pitchFamily="34" charset="-128"/>
                <a:ea typeface="Hiragino Kaku Gothic Pro W6" panose="020B0300000000000000" pitchFamily="34" charset="-128"/>
              </a:rPr>
              <a:t>動径</a:t>
            </a:r>
            <a:r>
              <a:rPr kumimoji="1" lang="ja-JP" altLang="en-US"/>
              <a:t>、</a:t>
            </a:r>
            <a:br>
              <a:rPr kumimoji="1" lang="en-US" altLang="ja-JP" dirty="0"/>
            </a:br>
            <a:r>
              <a:rPr kumimoji="1" lang="ja-JP" altLang="en-US"/>
              <a:t>半直線</a:t>
            </a:r>
            <a:r>
              <a:rPr kumimoji="1" lang="en-US" altLang="ja-JP" dirty="0"/>
              <a:t>OX</a:t>
            </a:r>
            <a:r>
              <a:rPr kumimoji="1" lang="ja-JP" altLang="en-US"/>
              <a:t>を</a:t>
            </a:r>
            <a:r>
              <a:rPr kumimoji="1" lang="ja-JP" altLang="en-US" b="1" u="sng">
                <a:latin typeface="Hiragino Kaku Gothic Pro W6" panose="020B0300000000000000" pitchFamily="34" charset="-128"/>
                <a:ea typeface="Hiragino Kaku Gothic Pro W6" panose="020B0300000000000000" pitchFamily="34" charset="-128"/>
              </a:rPr>
              <a:t>始線</a:t>
            </a:r>
            <a:r>
              <a:rPr kumimoji="1" lang="ja-JP" altLang="en-US"/>
              <a:t>、</a:t>
            </a:r>
            <a:r>
              <a:rPr kumimoji="1" lang="en-US" altLang="ja-JP" dirty="0"/>
              <a:t>  </a:t>
            </a:r>
            <a:r>
              <a:rPr kumimoji="1" lang="ja-JP" altLang="en-US"/>
              <a:t>を</a:t>
            </a:r>
            <a:r>
              <a:rPr kumimoji="1" lang="ja-JP" altLang="en-US" b="1" u="sng">
                <a:latin typeface="Hiragino Kaku Gothic Pro W6" panose="020B0300000000000000" pitchFamily="34" charset="-128"/>
                <a:ea typeface="Hiragino Kaku Gothic Pro W6" panose="020B0300000000000000" pitchFamily="34" charset="-128"/>
              </a:rPr>
              <a:t>偏角</a:t>
            </a:r>
            <a:r>
              <a:rPr kumimoji="1" lang="ja-JP" altLang="en-US"/>
              <a:t>という。</a:t>
            </a:r>
          </a:p>
        </p:txBody>
      </p:sp>
      <p:pic>
        <p:nvPicPr>
          <p:cNvPr id="7" name="図 6" descr="\documentclass{article}&#10;\usepackage{base, math_phys}&#10;\pagestyle{empty}&#10;\begin{document}&#10;\begin{tikzpicture}[scale=1.3, &gt;=latex]&#10;            % Axis labels&#10;            \draw[-&gt;] (0,0) -- (3,0) node[below] {X}; % x-axis&#10;&#10;            \draw[-&gt;] (0,0) -- (2,2.5) node[right]{P:$(r,\theta)$};&#10;&#10;            \node at (1,1.6){$r$};&#10;           &#10;            % Draw the radius label&#10;            \draw[-&gt;, thick] (1,0) arc[start angle=0, end angle=50, radius=1cm];&#10;            \node at (1.2, 0.6) {$\theta$};&#10;&#10;            % Polar center label&#10;            \node[below left] at (0,0) {O};&#10;&#10;            %name&#10;            \node at (1.5,-0.3){始線};&#10;           \node at (0.5,1.8){動径};&#10;           \node at (-0.2,-0.5){極};&#10;           \node at (1.6,0.9){偏角};&#10;          &#10;          \end{tikzpicture}&#10;&#10;&#10;\end{document}" title="IguanaTex Picture Display">
            <a:extLst>
              <a:ext uri="{FF2B5EF4-FFF2-40B4-BE49-F238E27FC236}">
                <a16:creationId xmlns:a16="http://schemas.microsoft.com/office/drawing/2014/main" id="{B35B24EA-82F4-5A58-C9B3-98463922846D}"/>
              </a:ext>
            </a:extLst>
          </p:cNvPr>
          <p:cNvPicPr>
            <a:picLocks noChangeAspect="1"/>
          </p:cNvPicPr>
          <p:nvPr>
            <p:custDataLst>
              <p:tags r:id="rId1"/>
            </p:custDataLst>
          </p:nvPr>
        </p:nvPicPr>
        <p:blipFill>
          <a:blip r:embed="rId8"/>
          <a:stretch>
            <a:fillRect/>
          </a:stretch>
        </p:blipFill>
        <p:spPr>
          <a:xfrm>
            <a:off x="11811000" y="4015014"/>
            <a:ext cx="5943600" cy="5660571"/>
          </a:xfrm>
          <a:prstGeom prst="rect">
            <a:avLst/>
          </a:prstGeom>
        </p:spPr>
      </p:pic>
      <p:pic>
        <p:nvPicPr>
          <p:cNvPr id="9" name="図 8" descr="\documentclass{article}&#10;\usepackage{base, math_phys}&#10;\pagestyle{empty}&#10;\begin{document}&#10;$\ns{OP}=r$&#10;&#10;&#10;\end{document}" title="IguanaTex Picture Display">
            <a:extLst>
              <a:ext uri="{FF2B5EF4-FFF2-40B4-BE49-F238E27FC236}">
                <a16:creationId xmlns:a16="http://schemas.microsoft.com/office/drawing/2014/main" id="{EE597E22-CAEC-6826-4008-EB4BD2BB954C}"/>
              </a:ext>
            </a:extLst>
          </p:cNvPr>
          <p:cNvPicPr>
            <a:picLocks noChangeAspect="1"/>
          </p:cNvPicPr>
          <p:nvPr>
            <p:custDataLst>
              <p:tags r:id="rId2"/>
            </p:custDataLst>
          </p:nvPr>
        </p:nvPicPr>
        <p:blipFill>
          <a:blip r:embed="rId9"/>
          <a:stretch>
            <a:fillRect/>
          </a:stretch>
        </p:blipFill>
        <p:spPr>
          <a:xfrm>
            <a:off x="1905000" y="4133849"/>
            <a:ext cx="1600200" cy="400051"/>
          </a:xfrm>
          <a:prstGeom prst="rect">
            <a:avLst/>
          </a:prstGeom>
        </p:spPr>
      </p:pic>
      <p:pic>
        <p:nvPicPr>
          <p:cNvPr id="10" name="図 9" descr="\documentclass{article}&#10;\usepackage{base, math_phys}&#10;\pagestyle{empty}&#10;\begin{document}&#10;$\theta$&#10;&#10;&#10;\end{document}" title="IguanaTex Picture Display">
            <a:extLst>
              <a:ext uri="{FF2B5EF4-FFF2-40B4-BE49-F238E27FC236}">
                <a16:creationId xmlns:a16="http://schemas.microsoft.com/office/drawing/2014/main" id="{F2F03213-3707-8F6D-F0AE-FFE26ADB6C23}"/>
              </a:ext>
            </a:extLst>
          </p:cNvPr>
          <p:cNvPicPr>
            <a:picLocks noChangeAspect="1"/>
          </p:cNvPicPr>
          <p:nvPr>
            <p:custDataLst>
              <p:tags r:id="rId3"/>
            </p:custDataLst>
          </p:nvPr>
        </p:nvPicPr>
        <p:blipFill>
          <a:blip r:embed="rId10"/>
          <a:stretch>
            <a:fillRect/>
          </a:stretch>
        </p:blipFill>
        <p:spPr>
          <a:xfrm>
            <a:off x="6781800" y="4928742"/>
            <a:ext cx="245437" cy="429515"/>
          </a:xfrm>
          <a:prstGeom prst="rect">
            <a:avLst/>
          </a:prstGeom>
        </p:spPr>
      </p:pic>
      <p:pic>
        <p:nvPicPr>
          <p:cNvPr id="12" name="図 11" descr="\documentclass{article}&#10;\usepackage{base, math_phys}&#10;\pagestyle{empty}&#10;\begin{document}&#10;$r,\theta$&#10;&#10;&#10;\end{document}" title="IguanaTex Picture Display">
            <a:extLst>
              <a:ext uri="{FF2B5EF4-FFF2-40B4-BE49-F238E27FC236}">
                <a16:creationId xmlns:a16="http://schemas.microsoft.com/office/drawing/2014/main" id="{5E4C2524-94B6-82C1-DD9D-9CD5AD40D22A}"/>
              </a:ext>
            </a:extLst>
          </p:cNvPr>
          <p:cNvPicPr>
            <a:picLocks noChangeAspect="1"/>
          </p:cNvPicPr>
          <p:nvPr>
            <p:custDataLst>
              <p:tags r:id="rId4"/>
            </p:custDataLst>
          </p:nvPr>
        </p:nvPicPr>
        <p:blipFill>
          <a:blip r:embed="rId11"/>
          <a:stretch>
            <a:fillRect/>
          </a:stretch>
        </p:blipFill>
        <p:spPr>
          <a:xfrm>
            <a:off x="6317932" y="5906745"/>
            <a:ext cx="768668" cy="532155"/>
          </a:xfrm>
          <a:prstGeom prst="rect">
            <a:avLst/>
          </a:prstGeom>
        </p:spPr>
      </p:pic>
      <p:pic>
        <p:nvPicPr>
          <p:cNvPr id="14" name="図 13" descr="\documentclass{article}&#10;\usepackage{base, math_phys}&#10;\pagestyle{empty}&#10;\begin{document}&#10;$(r,\theta )$&#10;&#10;&#10;\end{document}" title="IguanaTex Picture Display">
            <a:extLst>
              <a:ext uri="{FF2B5EF4-FFF2-40B4-BE49-F238E27FC236}">
                <a16:creationId xmlns:a16="http://schemas.microsoft.com/office/drawing/2014/main" id="{A5B74665-E922-5AE5-29E4-991EAD638F28}"/>
              </a:ext>
            </a:extLst>
          </p:cNvPr>
          <p:cNvPicPr>
            <a:picLocks noChangeAspect="1"/>
          </p:cNvPicPr>
          <p:nvPr>
            <p:custDataLst>
              <p:tags r:id="rId5"/>
            </p:custDataLst>
          </p:nvPr>
        </p:nvPicPr>
        <p:blipFill>
          <a:blip r:embed="rId12"/>
          <a:stretch>
            <a:fillRect/>
          </a:stretch>
        </p:blipFill>
        <p:spPr>
          <a:xfrm>
            <a:off x="6273800" y="6845300"/>
            <a:ext cx="1016000" cy="508000"/>
          </a:xfrm>
          <a:prstGeom prst="rect">
            <a:avLst/>
          </a:prstGeom>
        </p:spPr>
      </p:pic>
      <p:pic>
        <p:nvPicPr>
          <p:cNvPr id="15" name="図 14" descr="\documentclass{article}&#10;\usepackage{base, math_phys}&#10;\pagestyle{empty}&#10;\begin{document}&#10;$\theta$&#10;&#10;&#10;\end{document}" title="IguanaTex Picture Display">
            <a:extLst>
              <a:ext uri="{FF2B5EF4-FFF2-40B4-BE49-F238E27FC236}">
                <a16:creationId xmlns:a16="http://schemas.microsoft.com/office/drawing/2014/main" id="{39C6A54F-0B22-0027-25A6-D222265B48BD}"/>
              </a:ext>
            </a:extLst>
          </p:cNvPr>
          <p:cNvPicPr>
            <a:picLocks noChangeAspect="1"/>
          </p:cNvPicPr>
          <p:nvPr>
            <p:custDataLst>
              <p:tags r:id="rId6"/>
            </p:custDataLst>
          </p:nvPr>
        </p:nvPicPr>
        <p:blipFill>
          <a:blip r:embed="rId10"/>
          <a:stretch>
            <a:fillRect/>
          </a:stretch>
        </p:blipFill>
        <p:spPr>
          <a:xfrm>
            <a:off x="5562600" y="9105900"/>
            <a:ext cx="245437" cy="429515"/>
          </a:xfrm>
          <a:prstGeom prst="rect">
            <a:avLst/>
          </a:prstGeom>
        </p:spPr>
      </p:pic>
    </p:spTree>
    <p:extLst>
      <p:ext uri="{BB962C8B-B14F-4D97-AF65-F5344CB8AC3E}">
        <p14:creationId xmlns:p14="http://schemas.microsoft.com/office/powerpoint/2010/main" val="1092702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B0E07C-B91F-65C4-A4C0-B1CD1632780B}"/>
              </a:ext>
            </a:extLst>
          </p:cNvPr>
          <p:cNvSpPr>
            <a:spLocks noGrp="1"/>
          </p:cNvSpPr>
          <p:nvPr>
            <p:ph type="title"/>
          </p:nvPr>
        </p:nvSpPr>
        <p:spPr/>
        <p:txBody>
          <a:bodyPr/>
          <a:lstStyle/>
          <a:p>
            <a:r>
              <a:rPr kumimoji="1" lang="ja-JP" altLang="en-US"/>
              <a:t>問題</a:t>
            </a:r>
            <a:r>
              <a:rPr kumimoji="1" lang="en-US" altLang="ja-JP" dirty="0"/>
              <a:t>1</a:t>
            </a:r>
            <a:r>
              <a:rPr kumimoji="1" lang="ja-JP" altLang="en-US"/>
              <a:t>　極座標の図示</a:t>
            </a:r>
          </a:p>
        </p:txBody>
      </p:sp>
      <p:sp>
        <p:nvSpPr>
          <p:cNvPr id="3" name="コンテンツ プレースホルダー 2">
            <a:extLst>
              <a:ext uri="{FF2B5EF4-FFF2-40B4-BE49-F238E27FC236}">
                <a16:creationId xmlns:a16="http://schemas.microsoft.com/office/drawing/2014/main" id="{1C9B0CF3-6C71-51FB-2F20-C4D47471072E}"/>
              </a:ext>
            </a:extLst>
          </p:cNvPr>
          <p:cNvSpPr>
            <a:spLocks noGrp="1"/>
          </p:cNvSpPr>
          <p:nvPr>
            <p:ph idx="1"/>
          </p:nvPr>
        </p:nvSpPr>
        <p:spPr/>
        <p:txBody>
          <a:bodyPr/>
          <a:lstStyle/>
          <a:p>
            <a:r>
              <a:rPr kumimoji="1" lang="ja-JP" altLang="en-US"/>
              <a:t>極座標が</a:t>
            </a:r>
            <a:endParaRPr kumimoji="1" lang="en-US" altLang="ja-JP" dirty="0"/>
          </a:p>
          <a:p>
            <a:endParaRPr kumimoji="1" lang="en-US" altLang="ja-JP" dirty="0"/>
          </a:p>
          <a:p>
            <a:pPr marL="0" indent="0">
              <a:buNone/>
            </a:pPr>
            <a:r>
              <a:rPr kumimoji="1" lang="ja-JP" altLang="en-US"/>
              <a:t>　である点を図示しよう。</a:t>
            </a:r>
            <a:endParaRPr kumimoji="1" lang="en-US" altLang="ja-JP" dirty="0"/>
          </a:p>
          <a:p>
            <a:r>
              <a:rPr kumimoji="1" lang="ja-JP" altLang="en-US"/>
              <a:t>解答用の図</a:t>
            </a:r>
            <a:endParaRPr kumimoji="1" lang="en-US" altLang="ja-JP" dirty="0"/>
          </a:p>
        </p:txBody>
      </p:sp>
      <p:pic>
        <p:nvPicPr>
          <p:cNvPr id="7" name="図 6" descr="\documentclass{article}&#10;\usepackage{base, math_phys}&#10;\pagestyle{empty}&#10;\begin{document}&#10;&#10;$\displaystyle \ns{A}=\left(1,\frac\pi2\right),\quad\ns{B}=\left(2,\frac67\pi\right),\quad \ns{C}=\left(3,-\frac{\pi}{3}\right)$&#10;&#10;&#10;\end{document}" title="IguanaTex Picture Display">
            <a:extLst>
              <a:ext uri="{FF2B5EF4-FFF2-40B4-BE49-F238E27FC236}">
                <a16:creationId xmlns:a16="http://schemas.microsoft.com/office/drawing/2014/main" id="{9EDA1A67-A61A-D9FD-B66F-F16899EDD3CB}"/>
              </a:ext>
            </a:extLst>
          </p:cNvPr>
          <p:cNvPicPr>
            <a:picLocks noChangeAspect="1"/>
          </p:cNvPicPr>
          <p:nvPr>
            <p:custDataLst>
              <p:tags r:id="rId1"/>
            </p:custDataLst>
          </p:nvPr>
        </p:nvPicPr>
        <p:blipFill>
          <a:blip r:embed="rId5"/>
          <a:stretch>
            <a:fillRect/>
          </a:stretch>
        </p:blipFill>
        <p:spPr>
          <a:xfrm>
            <a:off x="2819400" y="2781300"/>
            <a:ext cx="9677400" cy="1178973"/>
          </a:xfrm>
          <a:prstGeom prst="rect">
            <a:avLst/>
          </a:prstGeom>
        </p:spPr>
      </p:pic>
      <p:pic>
        <p:nvPicPr>
          <p:cNvPr id="26" name="図 25" descr="\documentclass{article}&#10;\usepackage{base, math_phys}&#10;\pagestyle{empty}&#10;\begin{document}&#10;&#10;\begin{tikzpicture}[scale=0.9, &gt;=latex]&#10;&#10;        % Draw the polar grid (3 concentric circles and radial lines)&#10;        \draw[very thin, black!90!gray] (0,0) circle (1);&#10;        \draw[very thin, black!90!gray] (0,0) circle (2);&#10;        \draw[very thin, black!90!gray] (0,0) circle (3);&#10;      &#10;        % Radial lines&#10;        \foreach \angle in {0,30,...,330} {&#10;          \draw[very thin, black!90!gray] (0,0) -- (\angle:3);&#10;        }&#10;      &#10;        % Axis labels&#10;        \draw[-&gt;] (0,0) -- (3.5,0) node[right] {$x$}; % x-axis&#10;        \draw[very thin, gray!50] (0,-3) -- (0,3) ; % y-axis&#10;      &#10;        % Polar center label&#10;        \node[below left] at (0,0) {O};&#10;      &#10;      \end{tikzpicture}&#10;&#10;&#10;\end{document}" title="IguanaTex Picture Display">
            <a:extLst>
              <a:ext uri="{FF2B5EF4-FFF2-40B4-BE49-F238E27FC236}">
                <a16:creationId xmlns:a16="http://schemas.microsoft.com/office/drawing/2014/main" id="{40836968-90FF-E183-BE8D-ACB2D2358357}"/>
              </a:ext>
            </a:extLst>
          </p:cNvPr>
          <p:cNvPicPr>
            <a:picLocks noChangeAspect="1"/>
          </p:cNvPicPr>
          <p:nvPr>
            <p:custDataLst>
              <p:tags r:id="rId2"/>
            </p:custDataLst>
          </p:nvPr>
        </p:nvPicPr>
        <p:blipFill>
          <a:blip r:embed="rId6"/>
          <a:stretch>
            <a:fillRect/>
          </a:stretch>
        </p:blipFill>
        <p:spPr>
          <a:xfrm>
            <a:off x="6705600" y="4849786"/>
            <a:ext cx="5965006" cy="5249205"/>
          </a:xfrm>
          <a:prstGeom prst="rect">
            <a:avLst/>
          </a:prstGeom>
        </p:spPr>
      </p:pic>
    </p:spTree>
    <p:extLst>
      <p:ext uri="{BB962C8B-B14F-4D97-AF65-F5344CB8AC3E}">
        <p14:creationId xmlns:p14="http://schemas.microsoft.com/office/powerpoint/2010/main" val="2254372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F89AE-DA77-4B37-D95A-2BD16F1B36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EB18DD1-2519-3C89-91A2-63A0D91CEA08}"/>
              </a:ext>
            </a:extLst>
          </p:cNvPr>
          <p:cNvSpPr>
            <a:spLocks noGrp="1"/>
          </p:cNvSpPr>
          <p:nvPr>
            <p:ph type="title"/>
          </p:nvPr>
        </p:nvSpPr>
        <p:spPr/>
        <p:txBody>
          <a:bodyPr/>
          <a:lstStyle/>
          <a:p>
            <a:r>
              <a:rPr kumimoji="1" lang="ja-JP" altLang="en-US"/>
              <a:t>問題</a:t>
            </a:r>
            <a:r>
              <a:rPr kumimoji="1" lang="en-US" altLang="ja-JP" dirty="0"/>
              <a:t>1</a:t>
            </a:r>
            <a:r>
              <a:rPr kumimoji="1" lang="ja-JP" altLang="en-US"/>
              <a:t>　解答</a:t>
            </a:r>
            <a:r>
              <a:rPr kumimoji="1" lang="en-US" altLang="ja-JP" dirty="0"/>
              <a:t>1</a:t>
            </a:r>
            <a:endParaRPr kumimoji="1" lang="ja-JP" altLang="en-US"/>
          </a:p>
        </p:txBody>
      </p:sp>
      <p:sp>
        <p:nvSpPr>
          <p:cNvPr id="3" name="コンテンツ プレースホルダー 2">
            <a:extLst>
              <a:ext uri="{FF2B5EF4-FFF2-40B4-BE49-F238E27FC236}">
                <a16:creationId xmlns:a16="http://schemas.microsoft.com/office/drawing/2014/main" id="{43A80F07-11A7-B6E7-7BB9-ABE4C0FC5ABB}"/>
              </a:ext>
            </a:extLst>
          </p:cNvPr>
          <p:cNvSpPr>
            <a:spLocks noGrp="1"/>
          </p:cNvSpPr>
          <p:nvPr>
            <p:ph idx="1"/>
          </p:nvPr>
        </p:nvSpPr>
        <p:spPr/>
        <p:txBody>
          <a:bodyPr/>
          <a:lstStyle/>
          <a:p>
            <a:r>
              <a:rPr kumimoji="1" lang="ja-JP" altLang="en-US" dirty="0"/>
              <a:t>　</a:t>
            </a:r>
            <a:endParaRPr kumimoji="1" lang="en-US" altLang="ja-JP" dirty="0"/>
          </a:p>
        </p:txBody>
      </p:sp>
      <p:pic>
        <p:nvPicPr>
          <p:cNvPr id="7" name="図 6" descr="\documentclass{article}&#10;\usepackage{base, math_phys}&#10;\pagestyle{empty}&#10;\begin{document}&#10;&#10;$\displaystyle \ns{A}=\left(1,\frac\pi2\right),\quad\ns{B}=\left(2,\frac67\pi\right),\quad \ns{C}=\left(3,-\frac{\pi}{3}\right)$&#10;&#10;&#10;\end{document}" title="IguanaTex Picture Display">
            <a:extLst>
              <a:ext uri="{FF2B5EF4-FFF2-40B4-BE49-F238E27FC236}">
                <a16:creationId xmlns:a16="http://schemas.microsoft.com/office/drawing/2014/main" id="{52588CF0-54D1-214C-BA1E-BB8F722EBE36}"/>
              </a:ext>
            </a:extLst>
          </p:cNvPr>
          <p:cNvPicPr>
            <a:picLocks noChangeAspect="1"/>
          </p:cNvPicPr>
          <p:nvPr>
            <p:custDataLst>
              <p:tags r:id="rId1"/>
            </p:custDataLst>
          </p:nvPr>
        </p:nvPicPr>
        <p:blipFill>
          <a:blip r:embed="rId8"/>
          <a:srcRect r="73483"/>
          <a:stretch/>
        </p:blipFill>
        <p:spPr>
          <a:xfrm>
            <a:off x="1548698" y="1827797"/>
            <a:ext cx="2566102" cy="1178973"/>
          </a:xfrm>
          <a:prstGeom prst="rect">
            <a:avLst/>
          </a:prstGeom>
        </p:spPr>
      </p:pic>
      <p:pic>
        <p:nvPicPr>
          <p:cNvPr id="26" name="図 25" descr="\documentclass{article}&#10;\usepackage{base, math_phys}&#10;\pagestyle{empty}&#10;\begin{document}&#10;&#10;\begin{tikzpicture}[scale=0.9, &gt;=latex]&#10;&#10;        % Draw the polar grid (3 concentric circles and radial lines)&#10;        \draw[very thin, black!90!gray] (0,0) circle (1);&#10;        \draw[very thin, black!90!gray] (0,0) circle (2);&#10;        \draw[very thin, black!90!gray] (0,0) circle (3);&#10;      &#10;        % Radial lines&#10;        \foreach \angle in {0,30,...,330} {&#10;          \draw[very thin, black!90!gray] (0,0) -- (\angle:3);&#10;        }&#10;      &#10;        % Axis labels&#10;        \draw[-&gt;] (0,0) -- (3.5,0) node[right] {$x$}; % x-axis&#10;        \draw[very thin, gray!50] (0,-3) -- (0,3) ; % y-axis&#10;      &#10;        % Polar center label&#10;        \node[below left] at (0,0) {O};&#10;      &#10;      \end{tikzpicture}&#10;&#10;&#10;\end{document}" title="IguanaTex Picture Display">
            <a:extLst>
              <a:ext uri="{FF2B5EF4-FFF2-40B4-BE49-F238E27FC236}">
                <a16:creationId xmlns:a16="http://schemas.microsoft.com/office/drawing/2014/main" id="{22DFD75D-12CE-B6BA-7727-0EFFB24030DC}"/>
              </a:ext>
            </a:extLst>
          </p:cNvPr>
          <p:cNvPicPr>
            <a:picLocks noChangeAspect="1"/>
          </p:cNvPicPr>
          <p:nvPr>
            <p:custDataLst>
              <p:tags r:id="rId2"/>
            </p:custDataLst>
          </p:nvPr>
        </p:nvPicPr>
        <p:blipFill>
          <a:blip r:embed="rId9"/>
          <a:stretch>
            <a:fillRect/>
          </a:stretch>
        </p:blipFill>
        <p:spPr>
          <a:xfrm>
            <a:off x="5361397" y="3247656"/>
            <a:ext cx="7565206" cy="6657381"/>
          </a:xfrm>
          <a:prstGeom prst="rect">
            <a:avLst/>
          </a:prstGeom>
        </p:spPr>
      </p:pic>
      <p:cxnSp>
        <p:nvCxnSpPr>
          <p:cNvPr id="5" name="直線矢印コネクタ 4">
            <a:extLst>
              <a:ext uri="{FF2B5EF4-FFF2-40B4-BE49-F238E27FC236}">
                <a16:creationId xmlns:a16="http://schemas.microsoft.com/office/drawing/2014/main" id="{7FF57312-69BA-9D03-40CD-8F697F31C94F}"/>
              </a:ext>
            </a:extLst>
          </p:cNvPr>
          <p:cNvCxnSpPr>
            <a:cxnSpLocks/>
          </p:cNvCxnSpPr>
          <p:nvPr/>
        </p:nvCxnSpPr>
        <p:spPr>
          <a:xfrm>
            <a:off x="8686800" y="5433346"/>
            <a:ext cx="0" cy="1143000"/>
          </a:xfrm>
          <a:prstGeom prst="straightConnector1">
            <a:avLst/>
          </a:prstGeom>
          <a:ln w="476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 name="円/楕円 7">
            <a:extLst>
              <a:ext uri="{FF2B5EF4-FFF2-40B4-BE49-F238E27FC236}">
                <a16:creationId xmlns:a16="http://schemas.microsoft.com/office/drawing/2014/main" id="{C4938A51-09F7-C5DF-EBCB-5BD86C152A5D}"/>
              </a:ext>
            </a:extLst>
          </p:cNvPr>
          <p:cNvSpPr/>
          <p:nvPr/>
        </p:nvSpPr>
        <p:spPr>
          <a:xfrm>
            <a:off x="8585200" y="5330892"/>
            <a:ext cx="203200" cy="203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documentclass{article}&#10;\usepackage{base, math_phys}&#10;\pagestyle{empty}&#10;\begin{document}&#10;{\color{red}&#10;$\displaystyle \ns{A}=\left(1,\frac\pi2\right)$&#10;}&#10;&#10;\end{document}" title="IguanaTex Picture Display">
            <a:extLst>
              <a:ext uri="{FF2B5EF4-FFF2-40B4-BE49-F238E27FC236}">
                <a16:creationId xmlns:a16="http://schemas.microsoft.com/office/drawing/2014/main" id="{D70ED916-2BB5-9AEA-EC1B-60AAA9987662}"/>
              </a:ext>
            </a:extLst>
          </p:cNvPr>
          <p:cNvPicPr>
            <a:picLocks noChangeAspect="1"/>
          </p:cNvPicPr>
          <p:nvPr>
            <p:custDataLst>
              <p:tags r:id="rId3"/>
            </p:custDataLst>
          </p:nvPr>
        </p:nvPicPr>
        <p:blipFill>
          <a:blip r:embed="rId10"/>
          <a:stretch>
            <a:fillRect/>
          </a:stretch>
        </p:blipFill>
        <p:spPr>
          <a:xfrm>
            <a:off x="8639522" y="4550420"/>
            <a:ext cx="2407069" cy="933354"/>
          </a:xfrm>
          <a:prstGeom prst="rect">
            <a:avLst/>
          </a:prstGeom>
        </p:spPr>
      </p:pic>
      <p:sp>
        <p:nvSpPr>
          <p:cNvPr id="15" name="円弧 14">
            <a:extLst>
              <a:ext uri="{FF2B5EF4-FFF2-40B4-BE49-F238E27FC236}">
                <a16:creationId xmlns:a16="http://schemas.microsoft.com/office/drawing/2014/main" id="{BDB310AC-1FB1-683C-1764-07E2D16077B3}"/>
              </a:ext>
            </a:extLst>
          </p:cNvPr>
          <p:cNvSpPr/>
          <p:nvPr/>
        </p:nvSpPr>
        <p:spPr>
          <a:xfrm rot="21200436">
            <a:off x="8381723" y="6170701"/>
            <a:ext cx="723900" cy="703982"/>
          </a:xfrm>
          <a:prstGeom prst="arc">
            <a:avLst>
              <a:gd name="adj1" fmla="val 16200000"/>
              <a:gd name="adj2" fmla="val 850955"/>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7" name="図 16" descr="\documentclass{article}&#10;\usepackage{base, math_phys}&#10;\pagestyle{empty}&#10;\begin{document}&#10;{\color{red}&#10;$\theta = \frac{\pi}{2}$&#10;}&#10;&#10;&#10;\end{document}" title="IguanaTex Picture Display">
            <a:extLst>
              <a:ext uri="{FF2B5EF4-FFF2-40B4-BE49-F238E27FC236}">
                <a16:creationId xmlns:a16="http://schemas.microsoft.com/office/drawing/2014/main" id="{0B1E12AA-B87D-38DA-9096-C59D9285D529}"/>
              </a:ext>
            </a:extLst>
          </p:cNvPr>
          <p:cNvPicPr>
            <a:picLocks noChangeAspect="1"/>
          </p:cNvPicPr>
          <p:nvPr>
            <p:custDataLst>
              <p:tags r:id="rId4"/>
            </p:custDataLst>
          </p:nvPr>
        </p:nvPicPr>
        <p:blipFill>
          <a:blip r:embed="rId11"/>
          <a:stretch>
            <a:fillRect/>
          </a:stretch>
        </p:blipFill>
        <p:spPr>
          <a:xfrm>
            <a:off x="9107699" y="5866024"/>
            <a:ext cx="1156698" cy="530153"/>
          </a:xfrm>
          <a:prstGeom prst="rect">
            <a:avLst/>
          </a:prstGeom>
        </p:spPr>
      </p:pic>
      <p:pic>
        <p:nvPicPr>
          <p:cNvPr id="19" name="図 18" descr="\documentclass{article}&#10;\usepackage{base, math_phys}&#10;\pagestyle{empty}&#10;\begin{document}&#10;{\color{red}&#10;$1$&#10;}&#10;&#10;\end{document}" title="IguanaTex Picture Display">
            <a:extLst>
              <a:ext uri="{FF2B5EF4-FFF2-40B4-BE49-F238E27FC236}">
                <a16:creationId xmlns:a16="http://schemas.microsoft.com/office/drawing/2014/main" id="{3F8B8707-EC6C-6FFD-DC73-9BF908819BE5}"/>
              </a:ext>
            </a:extLst>
          </p:cNvPr>
          <p:cNvPicPr>
            <a:picLocks noChangeAspect="1"/>
          </p:cNvPicPr>
          <p:nvPr>
            <p:custDataLst>
              <p:tags r:id="rId5"/>
            </p:custDataLst>
          </p:nvPr>
        </p:nvPicPr>
        <p:blipFill>
          <a:blip r:embed="rId12"/>
          <a:stretch>
            <a:fillRect/>
          </a:stretch>
        </p:blipFill>
        <p:spPr>
          <a:xfrm>
            <a:off x="9686048" y="6522692"/>
            <a:ext cx="203200" cy="355600"/>
          </a:xfrm>
          <a:prstGeom prst="rect">
            <a:avLst/>
          </a:prstGeom>
        </p:spPr>
      </p:pic>
    </p:spTree>
    <p:extLst>
      <p:ext uri="{BB962C8B-B14F-4D97-AF65-F5344CB8AC3E}">
        <p14:creationId xmlns:p14="http://schemas.microsoft.com/office/powerpoint/2010/main" val="71239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96B1C-CFD0-0603-F665-B087D6B6C69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75C0D4-E8AC-7EDA-BA09-082CCFDAD041}"/>
              </a:ext>
            </a:extLst>
          </p:cNvPr>
          <p:cNvSpPr>
            <a:spLocks noGrp="1"/>
          </p:cNvSpPr>
          <p:nvPr>
            <p:ph type="title"/>
          </p:nvPr>
        </p:nvSpPr>
        <p:spPr/>
        <p:txBody>
          <a:bodyPr/>
          <a:lstStyle/>
          <a:p>
            <a:r>
              <a:rPr kumimoji="1" lang="ja-JP" altLang="en-US"/>
              <a:t>問題</a:t>
            </a:r>
            <a:r>
              <a:rPr kumimoji="1" lang="en-US" altLang="ja-JP" dirty="0"/>
              <a:t>1</a:t>
            </a:r>
            <a:r>
              <a:rPr kumimoji="1" lang="ja-JP" altLang="en-US"/>
              <a:t>　解答</a:t>
            </a:r>
            <a:r>
              <a:rPr kumimoji="1"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794AC580-2E47-A6F2-12FE-D5C46C8085F6}"/>
              </a:ext>
            </a:extLst>
          </p:cNvPr>
          <p:cNvSpPr>
            <a:spLocks noGrp="1"/>
          </p:cNvSpPr>
          <p:nvPr>
            <p:ph idx="1"/>
          </p:nvPr>
        </p:nvSpPr>
        <p:spPr/>
        <p:txBody>
          <a:bodyPr/>
          <a:lstStyle/>
          <a:p>
            <a:r>
              <a:rPr kumimoji="1" lang="ja-JP" altLang="en-US" dirty="0"/>
              <a:t>　</a:t>
            </a:r>
            <a:endParaRPr kumimoji="1" lang="en-US" altLang="ja-JP" dirty="0"/>
          </a:p>
        </p:txBody>
      </p:sp>
      <p:pic>
        <p:nvPicPr>
          <p:cNvPr id="26" name="図 25" descr="\documentclass{article}&#10;\usepackage{base, math_phys}&#10;\pagestyle{empty}&#10;\begin{document}&#10;&#10;\begin{tikzpicture}[scale=0.9, &gt;=latex]&#10;&#10;        % Draw the polar grid (3 concentric circles and radial lines)&#10;        \draw[very thin, black!90!gray] (0,0) circle (1);&#10;        \draw[very thin, black!90!gray] (0,0) circle (2);&#10;        \draw[very thin, black!90!gray] (0,0) circle (3);&#10;      &#10;        % Radial lines&#10;        \foreach \angle in {0,30,...,330} {&#10;          \draw[very thin, black!90!gray] (0,0) -- (\angle:3);&#10;        }&#10;      &#10;        % Axis labels&#10;        \draw[-&gt;] (0,0) -- (3.5,0) node[right] {$x$}; % x-axis&#10;        \draw[very thin, gray!50] (0,-3) -- (0,3) ; % y-axis&#10;      &#10;        % Polar center label&#10;        \node[below left] at (0,0) {O};&#10;      &#10;      \end{tikzpicture}&#10;&#10;&#10;\end{document}" title="IguanaTex Picture Display">
            <a:extLst>
              <a:ext uri="{FF2B5EF4-FFF2-40B4-BE49-F238E27FC236}">
                <a16:creationId xmlns:a16="http://schemas.microsoft.com/office/drawing/2014/main" id="{4BEF9FBE-8B36-67C3-918A-CFA95D54E2A3}"/>
              </a:ext>
            </a:extLst>
          </p:cNvPr>
          <p:cNvPicPr>
            <a:picLocks noChangeAspect="1"/>
          </p:cNvPicPr>
          <p:nvPr>
            <p:custDataLst>
              <p:tags r:id="rId1"/>
            </p:custDataLst>
          </p:nvPr>
        </p:nvPicPr>
        <p:blipFill>
          <a:blip r:embed="rId8"/>
          <a:stretch>
            <a:fillRect/>
          </a:stretch>
        </p:blipFill>
        <p:spPr>
          <a:xfrm>
            <a:off x="5361397" y="3247656"/>
            <a:ext cx="7565206" cy="6657381"/>
          </a:xfrm>
          <a:prstGeom prst="rect">
            <a:avLst/>
          </a:prstGeom>
        </p:spPr>
      </p:pic>
      <p:cxnSp>
        <p:nvCxnSpPr>
          <p:cNvPr id="5" name="直線矢印コネクタ 4">
            <a:extLst>
              <a:ext uri="{FF2B5EF4-FFF2-40B4-BE49-F238E27FC236}">
                <a16:creationId xmlns:a16="http://schemas.microsoft.com/office/drawing/2014/main" id="{C7122093-187D-57E0-BE46-D0F80AD3F3B3}"/>
              </a:ext>
            </a:extLst>
          </p:cNvPr>
          <p:cNvCxnSpPr>
            <a:cxnSpLocks/>
          </p:cNvCxnSpPr>
          <p:nvPr/>
        </p:nvCxnSpPr>
        <p:spPr>
          <a:xfrm>
            <a:off x="6629400" y="5661574"/>
            <a:ext cx="2057400" cy="914772"/>
          </a:xfrm>
          <a:prstGeom prst="straightConnector1">
            <a:avLst/>
          </a:prstGeom>
          <a:ln w="476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 name="円/楕円 7">
            <a:extLst>
              <a:ext uri="{FF2B5EF4-FFF2-40B4-BE49-F238E27FC236}">
                <a16:creationId xmlns:a16="http://schemas.microsoft.com/office/drawing/2014/main" id="{505A56D0-3329-03E4-36B3-EFD97CA989E0}"/>
              </a:ext>
            </a:extLst>
          </p:cNvPr>
          <p:cNvSpPr/>
          <p:nvPr/>
        </p:nvSpPr>
        <p:spPr>
          <a:xfrm>
            <a:off x="6527800" y="5559974"/>
            <a:ext cx="203200" cy="203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descr="\documentclass{article}&#10;\usepackage{base, math_phys}&#10;\pagestyle{empty}&#10;\begin{document}&#10;{\color{red}&#10;$\displaystyle \ns{B}=\left(2,\frac{6}{7}\pi\right)$&#10;}&#10;&#10;\end{document}" title="IguanaTex Picture Display">
            <a:extLst>
              <a:ext uri="{FF2B5EF4-FFF2-40B4-BE49-F238E27FC236}">
                <a16:creationId xmlns:a16="http://schemas.microsoft.com/office/drawing/2014/main" id="{5271E006-3CBD-A4E6-9AED-E9BE86C6AE91}"/>
              </a:ext>
            </a:extLst>
          </p:cNvPr>
          <p:cNvPicPr>
            <a:picLocks noChangeAspect="1"/>
          </p:cNvPicPr>
          <p:nvPr>
            <p:custDataLst>
              <p:tags r:id="rId2"/>
            </p:custDataLst>
          </p:nvPr>
        </p:nvPicPr>
        <p:blipFill>
          <a:blip r:embed="rId9"/>
          <a:stretch>
            <a:fillRect/>
          </a:stretch>
        </p:blipFill>
        <p:spPr>
          <a:xfrm>
            <a:off x="3706460" y="5072087"/>
            <a:ext cx="2750936" cy="1178973"/>
          </a:xfrm>
          <a:prstGeom prst="rect">
            <a:avLst/>
          </a:prstGeom>
        </p:spPr>
      </p:pic>
      <p:sp>
        <p:nvSpPr>
          <p:cNvPr id="15" name="円弧 14">
            <a:extLst>
              <a:ext uri="{FF2B5EF4-FFF2-40B4-BE49-F238E27FC236}">
                <a16:creationId xmlns:a16="http://schemas.microsoft.com/office/drawing/2014/main" id="{90A7B225-4799-61E6-BAF7-8FC5A4E6D0D2}"/>
              </a:ext>
            </a:extLst>
          </p:cNvPr>
          <p:cNvSpPr/>
          <p:nvPr/>
        </p:nvSpPr>
        <p:spPr>
          <a:xfrm rot="21200436">
            <a:off x="8381723" y="6170701"/>
            <a:ext cx="723900" cy="703982"/>
          </a:xfrm>
          <a:prstGeom prst="arc">
            <a:avLst>
              <a:gd name="adj1" fmla="val 12223356"/>
              <a:gd name="adj2" fmla="val 850955"/>
            </a:avLst>
          </a:prstGeom>
          <a:ln w="38100">
            <a:solidFill>
              <a:srgbClr val="FF0000"/>
            </a:solidFill>
            <a:headEnd type="arrow"/>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28" name="図 27" descr="\documentclass{article}&#10;\usepackage{base, math_phys}&#10;\pagestyle{empty}&#10;\begin{document}&#10;{\color{red}&#10;$\theta = \frac{6}{7}\pi$&#10;}&#10;&#10;&#10;\end{document}" title="IguanaTex Picture Display">
            <a:extLst>
              <a:ext uri="{FF2B5EF4-FFF2-40B4-BE49-F238E27FC236}">
                <a16:creationId xmlns:a16="http://schemas.microsoft.com/office/drawing/2014/main" id="{3B2EB2F9-11A0-0867-0CDE-687DA22658E4}"/>
              </a:ext>
            </a:extLst>
          </p:cNvPr>
          <p:cNvPicPr>
            <a:picLocks noChangeAspect="1"/>
          </p:cNvPicPr>
          <p:nvPr>
            <p:custDataLst>
              <p:tags r:id="rId3"/>
            </p:custDataLst>
          </p:nvPr>
        </p:nvPicPr>
        <p:blipFill>
          <a:blip r:embed="rId10"/>
          <a:stretch>
            <a:fillRect/>
          </a:stretch>
        </p:blipFill>
        <p:spPr>
          <a:xfrm>
            <a:off x="9144000" y="6029009"/>
            <a:ext cx="1445873" cy="578349"/>
          </a:xfrm>
          <a:prstGeom prst="rect">
            <a:avLst/>
          </a:prstGeom>
        </p:spPr>
      </p:pic>
      <p:pic>
        <p:nvPicPr>
          <p:cNvPr id="23" name="図 22" descr="\documentclass{article}&#10;\usepackage{base, math_phys}&#10;\pagestyle{empty}&#10;\begin{document}&#10;{\color{red}&#10;$2$&#10;}&#10;&#10;\end{document}" title="IguanaTex Picture Display">
            <a:extLst>
              <a:ext uri="{FF2B5EF4-FFF2-40B4-BE49-F238E27FC236}">
                <a16:creationId xmlns:a16="http://schemas.microsoft.com/office/drawing/2014/main" id="{83447801-E601-5392-3F81-23A4A70363FB}"/>
              </a:ext>
            </a:extLst>
          </p:cNvPr>
          <p:cNvPicPr>
            <a:picLocks noChangeAspect="1"/>
          </p:cNvPicPr>
          <p:nvPr>
            <p:custDataLst>
              <p:tags r:id="rId4"/>
            </p:custDataLst>
          </p:nvPr>
        </p:nvPicPr>
        <p:blipFill>
          <a:blip r:embed="rId11"/>
          <a:stretch>
            <a:fillRect/>
          </a:stretch>
        </p:blipFill>
        <p:spPr>
          <a:xfrm>
            <a:off x="11757093" y="6342836"/>
            <a:ext cx="203200" cy="355600"/>
          </a:xfrm>
          <a:prstGeom prst="rect">
            <a:avLst/>
          </a:prstGeom>
        </p:spPr>
      </p:pic>
      <p:pic>
        <p:nvPicPr>
          <p:cNvPr id="11" name="図 10" descr="\documentclass{article}&#10;\usepackage{base, math_phys}&#10;\pagestyle{empty}&#10;\begin{document}&#10;&#10;$\displaystyle \ns{B}=\left(2,\frac{6}{7}\pi\right)$&#10;&#10;&#10;\end{document}" title="IguanaTex Picture Display">
            <a:extLst>
              <a:ext uri="{FF2B5EF4-FFF2-40B4-BE49-F238E27FC236}">
                <a16:creationId xmlns:a16="http://schemas.microsoft.com/office/drawing/2014/main" id="{8E3C7AF3-F83F-CD36-ABE4-EE0B832A8924}"/>
              </a:ext>
            </a:extLst>
          </p:cNvPr>
          <p:cNvPicPr>
            <a:picLocks noChangeAspect="1"/>
          </p:cNvPicPr>
          <p:nvPr>
            <p:custDataLst>
              <p:tags r:id="rId5"/>
            </p:custDataLst>
          </p:nvPr>
        </p:nvPicPr>
        <p:blipFill>
          <a:blip r:embed="rId12"/>
          <a:stretch>
            <a:fillRect/>
          </a:stretch>
        </p:blipFill>
        <p:spPr>
          <a:xfrm>
            <a:off x="1447800" y="1891157"/>
            <a:ext cx="2750936" cy="1178973"/>
          </a:xfrm>
          <a:prstGeom prst="rect">
            <a:avLst/>
          </a:prstGeom>
        </p:spPr>
      </p:pic>
    </p:spTree>
    <p:extLst>
      <p:ext uri="{BB962C8B-B14F-4D97-AF65-F5344CB8AC3E}">
        <p14:creationId xmlns:p14="http://schemas.microsoft.com/office/powerpoint/2010/main" val="1715961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41CFF-1BCC-87FF-6781-EE81B12BF2C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3F6D6E7-5FEA-57B9-B013-C9176D9954E0}"/>
              </a:ext>
            </a:extLst>
          </p:cNvPr>
          <p:cNvSpPr>
            <a:spLocks noGrp="1"/>
          </p:cNvSpPr>
          <p:nvPr>
            <p:ph type="title"/>
          </p:nvPr>
        </p:nvSpPr>
        <p:spPr/>
        <p:txBody>
          <a:bodyPr/>
          <a:lstStyle/>
          <a:p>
            <a:r>
              <a:rPr kumimoji="1" lang="ja-JP" altLang="en-US"/>
              <a:t>問題</a:t>
            </a:r>
            <a:r>
              <a:rPr kumimoji="1" lang="en-US" altLang="ja-JP" dirty="0"/>
              <a:t>1</a:t>
            </a:r>
            <a:r>
              <a:rPr kumimoji="1" lang="ja-JP" altLang="en-US"/>
              <a:t>　解答</a:t>
            </a:r>
            <a:r>
              <a:rPr kumimoji="1" lang="en-US" altLang="ja-JP" dirty="0"/>
              <a:t>3</a:t>
            </a:r>
            <a:endParaRPr kumimoji="1" lang="ja-JP" altLang="en-US"/>
          </a:p>
        </p:txBody>
      </p:sp>
      <p:sp>
        <p:nvSpPr>
          <p:cNvPr id="3" name="コンテンツ プレースホルダー 2">
            <a:extLst>
              <a:ext uri="{FF2B5EF4-FFF2-40B4-BE49-F238E27FC236}">
                <a16:creationId xmlns:a16="http://schemas.microsoft.com/office/drawing/2014/main" id="{30FCAD50-460C-2D30-D9E1-41723B4CAD63}"/>
              </a:ext>
            </a:extLst>
          </p:cNvPr>
          <p:cNvSpPr>
            <a:spLocks noGrp="1"/>
          </p:cNvSpPr>
          <p:nvPr>
            <p:ph idx="1"/>
          </p:nvPr>
        </p:nvSpPr>
        <p:spPr/>
        <p:txBody>
          <a:bodyPr/>
          <a:lstStyle/>
          <a:p>
            <a:r>
              <a:rPr kumimoji="1" lang="ja-JP" altLang="en-US" dirty="0"/>
              <a:t>　</a:t>
            </a:r>
            <a:endParaRPr kumimoji="1" lang="en-US" altLang="ja-JP" dirty="0"/>
          </a:p>
        </p:txBody>
      </p:sp>
      <p:pic>
        <p:nvPicPr>
          <p:cNvPr id="26" name="図 25" descr="\documentclass{article}&#10;\usepackage{base, math_phys}&#10;\pagestyle{empty}&#10;\begin{document}&#10;&#10;\begin{tikzpicture}[scale=0.9, &gt;=latex]&#10;&#10;        % Draw the polar grid (3 concentric circles and radial lines)&#10;        \draw[very thin, black!90!gray] (0,0) circle (1);&#10;        \draw[very thin, black!90!gray] (0,0) circle (2);&#10;        \draw[very thin, black!90!gray] (0,0) circle (3);&#10;      &#10;        % Radial lines&#10;        \foreach \angle in {0,30,...,330} {&#10;          \draw[very thin, black!90!gray] (0,0) -- (\angle:3);&#10;        }&#10;      &#10;        % Axis labels&#10;        \draw[-&gt;] (0,0) -- (3.5,0) node[right] {$x$}; % x-axis&#10;        \draw[very thin, gray!50] (0,-3) -- (0,3) ; % y-axis&#10;      &#10;        % Polar center label&#10;        \node[below left] at (0,0) {O};&#10;      &#10;      \end{tikzpicture}&#10;&#10;&#10;\end{document}" title="IguanaTex Picture Display">
            <a:extLst>
              <a:ext uri="{FF2B5EF4-FFF2-40B4-BE49-F238E27FC236}">
                <a16:creationId xmlns:a16="http://schemas.microsoft.com/office/drawing/2014/main" id="{996DE58F-77CC-F088-173E-C16E1C037102}"/>
              </a:ext>
            </a:extLst>
          </p:cNvPr>
          <p:cNvPicPr>
            <a:picLocks noChangeAspect="1"/>
          </p:cNvPicPr>
          <p:nvPr>
            <p:custDataLst>
              <p:tags r:id="rId1"/>
            </p:custDataLst>
          </p:nvPr>
        </p:nvPicPr>
        <p:blipFill>
          <a:blip r:embed="rId8"/>
          <a:stretch>
            <a:fillRect/>
          </a:stretch>
        </p:blipFill>
        <p:spPr>
          <a:xfrm>
            <a:off x="5361397" y="3247656"/>
            <a:ext cx="7565206" cy="6657381"/>
          </a:xfrm>
          <a:prstGeom prst="rect">
            <a:avLst/>
          </a:prstGeom>
        </p:spPr>
      </p:pic>
      <p:cxnSp>
        <p:nvCxnSpPr>
          <p:cNvPr id="5" name="直線矢印コネクタ 4">
            <a:extLst>
              <a:ext uri="{FF2B5EF4-FFF2-40B4-BE49-F238E27FC236}">
                <a16:creationId xmlns:a16="http://schemas.microsoft.com/office/drawing/2014/main" id="{A93F224A-2B97-7084-12BD-F48E8456F2B2}"/>
              </a:ext>
            </a:extLst>
          </p:cNvPr>
          <p:cNvCxnSpPr>
            <a:cxnSpLocks/>
          </p:cNvCxnSpPr>
          <p:nvPr/>
        </p:nvCxnSpPr>
        <p:spPr>
          <a:xfrm flipH="1" flipV="1">
            <a:off x="8686800" y="6576346"/>
            <a:ext cx="1600200" cy="2834354"/>
          </a:xfrm>
          <a:prstGeom prst="straightConnector1">
            <a:avLst/>
          </a:prstGeom>
          <a:ln w="476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 name="円/楕円 7">
            <a:extLst>
              <a:ext uri="{FF2B5EF4-FFF2-40B4-BE49-F238E27FC236}">
                <a16:creationId xmlns:a16="http://schemas.microsoft.com/office/drawing/2014/main" id="{1B389A83-3EDF-2CCA-D25C-BFF46E24694B}"/>
              </a:ext>
            </a:extLst>
          </p:cNvPr>
          <p:cNvSpPr/>
          <p:nvPr/>
        </p:nvSpPr>
        <p:spPr>
          <a:xfrm>
            <a:off x="10235236" y="9358483"/>
            <a:ext cx="203200" cy="203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documentclass{article}&#10;\usepackage{base, math_phys}&#10;\pagestyle{empty}&#10;\begin{document}&#10;{\color{red}&#10;$\displaystyle \ns{C}=\left(3,-\frac{\pi}{3}\right)$&#10;}&#10;&#10;\end{document}" title="IguanaTex Picture Display">
            <a:extLst>
              <a:ext uri="{FF2B5EF4-FFF2-40B4-BE49-F238E27FC236}">
                <a16:creationId xmlns:a16="http://schemas.microsoft.com/office/drawing/2014/main" id="{0BBEBE43-EA01-AD3D-424A-A9267CB33068}"/>
              </a:ext>
            </a:extLst>
          </p:cNvPr>
          <p:cNvPicPr>
            <a:picLocks noChangeAspect="1"/>
          </p:cNvPicPr>
          <p:nvPr>
            <p:custDataLst>
              <p:tags r:id="rId2"/>
            </p:custDataLst>
          </p:nvPr>
        </p:nvPicPr>
        <p:blipFill>
          <a:blip r:embed="rId9"/>
          <a:stretch>
            <a:fillRect/>
          </a:stretch>
        </p:blipFill>
        <p:spPr>
          <a:xfrm>
            <a:off x="10623465" y="8891806"/>
            <a:ext cx="2750936" cy="933354"/>
          </a:xfrm>
          <a:prstGeom prst="rect">
            <a:avLst/>
          </a:prstGeom>
        </p:spPr>
      </p:pic>
      <p:pic>
        <p:nvPicPr>
          <p:cNvPr id="6" name="図 5" descr="\documentclass{article}&#10;\usepackage{base, math_phys}&#10;\pagestyle{empty}&#10;\begin{document}&#10;&#10;$\displaystyle \ns{C}=\left(3,-\frac{\pi}{3}\right)$&#10;&#10;&#10;\end{document}" title="IguanaTex Picture Display">
            <a:extLst>
              <a:ext uri="{FF2B5EF4-FFF2-40B4-BE49-F238E27FC236}">
                <a16:creationId xmlns:a16="http://schemas.microsoft.com/office/drawing/2014/main" id="{6B4A2B73-39C9-C6DA-270C-0976ED51205E}"/>
              </a:ext>
            </a:extLst>
          </p:cNvPr>
          <p:cNvPicPr>
            <a:picLocks noChangeAspect="1"/>
          </p:cNvPicPr>
          <p:nvPr>
            <p:custDataLst>
              <p:tags r:id="rId3"/>
            </p:custDataLst>
          </p:nvPr>
        </p:nvPicPr>
        <p:blipFill>
          <a:blip r:embed="rId10"/>
          <a:stretch>
            <a:fillRect/>
          </a:stretch>
        </p:blipFill>
        <p:spPr>
          <a:xfrm>
            <a:off x="1371599" y="2019300"/>
            <a:ext cx="2819401" cy="956583"/>
          </a:xfrm>
          <a:prstGeom prst="rect">
            <a:avLst/>
          </a:prstGeom>
        </p:spPr>
      </p:pic>
      <p:sp>
        <p:nvSpPr>
          <p:cNvPr id="15" name="円弧 14">
            <a:extLst>
              <a:ext uri="{FF2B5EF4-FFF2-40B4-BE49-F238E27FC236}">
                <a16:creationId xmlns:a16="http://schemas.microsoft.com/office/drawing/2014/main" id="{C75D1FEE-939C-9205-7719-0ED900775C9D}"/>
              </a:ext>
            </a:extLst>
          </p:cNvPr>
          <p:cNvSpPr/>
          <p:nvPr/>
        </p:nvSpPr>
        <p:spPr>
          <a:xfrm rot="3685067">
            <a:off x="8381723" y="6170701"/>
            <a:ext cx="723900" cy="703982"/>
          </a:xfrm>
          <a:prstGeom prst="arc">
            <a:avLst>
              <a:gd name="adj1" fmla="val 18413180"/>
              <a:gd name="adj2" fmla="val 850955"/>
            </a:avLst>
          </a:prstGeom>
          <a:ln w="3810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 name="図 9" descr="\documentclass{article}&#10;\usepackage{base, math_phys}&#10;\pagestyle{empty}&#10;\begin{document}&#10;{\color{red}&#10;$\theta = -\frac{\pi}{3}$&#10;}&#10;&#10;&#10;\end{document}" title="IguanaTex Picture Display">
            <a:extLst>
              <a:ext uri="{FF2B5EF4-FFF2-40B4-BE49-F238E27FC236}">
                <a16:creationId xmlns:a16="http://schemas.microsoft.com/office/drawing/2014/main" id="{F04DFA50-FB72-8292-186B-0538B92E57DF}"/>
              </a:ext>
            </a:extLst>
          </p:cNvPr>
          <p:cNvPicPr>
            <a:picLocks noChangeAspect="1"/>
          </p:cNvPicPr>
          <p:nvPr>
            <p:custDataLst>
              <p:tags r:id="rId4"/>
            </p:custDataLst>
          </p:nvPr>
        </p:nvPicPr>
        <p:blipFill>
          <a:blip r:embed="rId11"/>
          <a:stretch>
            <a:fillRect/>
          </a:stretch>
        </p:blipFill>
        <p:spPr>
          <a:xfrm>
            <a:off x="9144000" y="6635092"/>
            <a:ext cx="1542264" cy="530153"/>
          </a:xfrm>
          <a:prstGeom prst="rect">
            <a:avLst/>
          </a:prstGeom>
        </p:spPr>
      </p:pic>
      <p:pic>
        <p:nvPicPr>
          <p:cNvPr id="13" name="図 12" descr="\documentclass{article}&#10;\usepackage{base, math_phys}&#10;\pagestyle{empty}&#10;\begin{document}&#10;{\color{red}&#10;$3$&#10;}&#10;&#10;\end{document}" title="IguanaTex Picture Display">
            <a:extLst>
              <a:ext uri="{FF2B5EF4-FFF2-40B4-BE49-F238E27FC236}">
                <a16:creationId xmlns:a16="http://schemas.microsoft.com/office/drawing/2014/main" id="{874871BF-204C-286D-5FC0-5F5B3BB4CC1F}"/>
              </a:ext>
            </a:extLst>
          </p:cNvPr>
          <p:cNvPicPr>
            <a:picLocks noChangeAspect="1"/>
          </p:cNvPicPr>
          <p:nvPr>
            <p:custDataLst>
              <p:tags r:id="rId5"/>
            </p:custDataLst>
          </p:nvPr>
        </p:nvPicPr>
        <p:blipFill>
          <a:blip r:embed="rId12"/>
          <a:stretch>
            <a:fillRect/>
          </a:stretch>
        </p:blipFill>
        <p:spPr>
          <a:xfrm>
            <a:off x="11897333" y="6398546"/>
            <a:ext cx="203200" cy="355600"/>
          </a:xfrm>
          <a:prstGeom prst="rect">
            <a:avLst/>
          </a:prstGeom>
        </p:spPr>
      </p:pic>
    </p:spTree>
    <p:extLst>
      <p:ext uri="{BB962C8B-B14F-4D97-AF65-F5344CB8AC3E}">
        <p14:creationId xmlns:p14="http://schemas.microsoft.com/office/powerpoint/2010/main" val="3071464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F79768-7BC8-E38D-BF30-DEC8636A2A11}"/>
              </a:ext>
            </a:extLst>
          </p:cNvPr>
          <p:cNvSpPr>
            <a:spLocks noGrp="1"/>
          </p:cNvSpPr>
          <p:nvPr>
            <p:ph type="title"/>
          </p:nvPr>
        </p:nvSpPr>
        <p:spPr/>
        <p:txBody>
          <a:bodyPr/>
          <a:lstStyle/>
          <a:p>
            <a:r>
              <a:rPr kumimoji="1" lang="ja-JP" altLang="en-US"/>
              <a:t>極座標と直交座標の関係</a:t>
            </a:r>
          </a:p>
        </p:txBody>
      </p:sp>
      <p:sp>
        <p:nvSpPr>
          <p:cNvPr id="3" name="コンテンツ プレースホルダー 2">
            <a:extLst>
              <a:ext uri="{FF2B5EF4-FFF2-40B4-BE49-F238E27FC236}">
                <a16:creationId xmlns:a16="http://schemas.microsoft.com/office/drawing/2014/main" id="{C595A0EA-2775-A8EE-CB6D-0C8E4D46C53A}"/>
              </a:ext>
            </a:extLst>
          </p:cNvPr>
          <p:cNvSpPr>
            <a:spLocks noGrp="1"/>
          </p:cNvSpPr>
          <p:nvPr>
            <p:ph idx="1"/>
          </p:nvPr>
        </p:nvSpPr>
        <p:spPr/>
        <p:txBody>
          <a:bodyPr/>
          <a:lstStyle/>
          <a:p>
            <a:r>
              <a:rPr kumimoji="1" lang="ja-JP" altLang="en-US"/>
              <a:t>極座標と直交座標を重ね合わせると図のようになる</a:t>
            </a:r>
            <a:endParaRPr kumimoji="1" lang="en-US" altLang="ja-JP" dirty="0"/>
          </a:p>
          <a:p>
            <a:r>
              <a:rPr kumimoji="1" lang="ja-JP" altLang="en-US"/>
              <a:t>図から、極座標　　</a:t>
            </a:r>
            <a:r>
              <a:rPr kumimoji="1" lang="en-US" altLang="ja-JP" dirty="0"/>
              <a:t> </a:t>
            </a:r>
            <a:r>
              <a:rPr kumimoji="1" lang="ja-JP" altLang="en-US"/>
              <a:t>と直交座標　　</a:t>
            </a:r>
            <a:r>
              <a:rPr kumimoji="1" lang="en-US" altLang="ja-JP" dirty="0"/>
              <a:t>  </a:t>
            </a:r>
            <a:r>
              <a:rPr kumimoji="1" lang="ja-JP" altLang="en-US"/>
              <a:t>の間には次のような関係がある</a:t>
            </a:r>
            <a:endParaRPr kumimoji="1" lang="en-US" altLang="ja-JP" dirty="0"/>
          </a:p>
        </p:txBody>
      </p:sp>
      <p:pic>
        <p:nvPicPr>
          <p:cNvPr id="5" name="図 4" descr="\documentclass{article}&#10;\usepackage{base, math_phys}&#10;\pagestyle{empty}&#10;\begin{document}&#10;$(x,y)$&#10;&#10;&#10;\end{document}" title="IguanaTex Picture Display">
            <a:extLst>
              <a:ext uri="{FF2B5EF4-FFF2-40B4-BE49-F238E27FC236}">
                <a16:creationId xmlns:a16="http://schemas.microsoft.com/office/drawing/2014/main" id="{42EE0A3A-7B93-5A8E-658B-CD70D6232F17}"/>
              </a:ext>
            </a:extLst>
          </p:cNvPr>
          <p:cNvPicPr>
            <a:picLocks noChangeAspect="1"/>
          </p:cNvPicPr>
          <p:nvPr>
            <p:custDataLst>
              <p:tags r:id="rId1"/>
            </p:custDataLst>
          </p:nvPr>
        </p:nvPicPr>
        <p:blipFill>
          <a:blip r:embed="rId6"/>
          <a:stretch>
            <a:fillRect/>
          </a:stretch>
        </p:blipFill>
        <p:spPr>
          <a:xfrm>
            <a:off x="8686800" y="3162300"/>
            <a:ext cx="1066800" cy="508000"/>
          </a:xfrm>
          <a:prstGeom prst="rect">
            <a:avLst/>
          </a:prstGeom>
        </p:spPr>
      </p:pic>
      <p:pic>
        <p:nvPicPr>
          <p:cNvPr id="7" name="図 6" descr="\documentclass{article}&#10;\usepackage{base, math_phys}&#10;\pagestyle{empty}&#10;\begin{document}&#10;&#10;$(r,\theta )$&#10;&#10;&#10;\end{document}" title="IguanaTex Picture Display">
            <a:extLst>
              <a:ext uri="{FF2B5EF4-FFF2-40B4-BE49-F238E27FC236}">
                <a16:creationId xmlns:a16="http://schemas.microsoft.com/office/drawing/2014/main" id="{91F2798F-6EC9-5A99-D410-47CA22D79904}"/>
              </a:ext>
            </a:extLst>
          </p:cNvPr>
          <p:cNvPicPr>
            <a:picLocks noChangeAspect="1"/>
          </p:cNvPicPr>
          <p:nvPr>
            <p:custDataLst>
              <p:tags r:id="rId2"/>
            </p:custDataLst>
          </p:nvPr>
        </p:nvPicPr>
        <p:blipFill>
          <a:blip r:embed="rId7"/>
          <a:stretch>
            <a:fillRect/>
          </a:stretch>
        </p:blipFill>
        <p:spPr>
          <a:xfrm>
            <a:off x="4953000" y="3162300"/>
            <a:ext cx="1016000" cy="508000"/>
          </a:xfrm>
          <a:prstGeom prst="rect">
            <a:avLst/>
          </a:prstGeom>
        </p:spPr>
      </p:pic>
      <p:pic>
        <p:nvPicPr>
          <p:cNvPr id="17" name="図 16" descr="\documentclass{article}&#10;\usepackage{base, math_phys}&#10;\pagestyle{empty}&#10;\begin{document}&#10;&#10;\begin{tikzpicture}[scale=2, &gt;=latex]&#10;&#10;        % Draw axes&#10;        \draw[-&gt;] (-0.2,0) -- (1.5,0) node[right] {$x$}; % Real axis&#10;        \draw[-&gt;] (0,-0.2) -- (0,1.5) node[above] {$y$}; % Imaginary axis&#10;      &#10;    &#10;      &#10;        % Draw the complex number as a point&#10;        \fill (1,1) circle (1.5pt) node[above right] {$(x,y)$};&#10;      &#10;        % Draw the vector from origin to the point&#10;        \draw[-&gt;, thick] (0,0) -- (1,1) node[midway, above left] {$r$};&#10;      &#10;        % Draw the radius label&#10;        \draw[-&gt;, thick] (1/2,0) arc[start angle=0, end angle=45, radius=0.5cm];&#10;        \node at (0.6, 0.2) {$\theta$};&#10;      &#10;        % Labels for the coordinates&#10;        \draw[dashed] (1,1) -- (1,0) ;&#10;        \draw[dashed] (1,1) -- (0,1) ;&#10;      \node at (0.1,-0.1){O};&#10;      &#10;      \end{tikzpicture}&#10;&#10;&#10;\end{document}" title="IguanaTex Picture Display">
            <a:extLst>
              <a:ext uri="{FF2B5EF4-FFF2-40B4-BE49-F238E27FC236}">
                <a16:creationId xmlns:a16="http://schemas.microsoft.com/office/drawing/2014/main" id="{F6C9FA68-C074-DDDE-AED1-C6ECE37379A6}"/>
              </a:ext>
            </a:extLst>
          </p:cNvPr>
          <p:cNvPicPr>
            <a:picLocks noChangeAspect="1"/>
          </p:cNvPicPr>
          <p:nvPr>
            <p:custDataLst>
              <p:tags r:id="rId3"/>
            </p:custDataLst>
          </p:nvPr>
        </p:nvPicPr>
        <p:blipFill>
          <a:blip r:embed="rId8"/>
          <a:stretch>
            <a:fillRect/>
          </a:stretch>
        </p:blipFill>
        <p:spPr>
          <a:xfrm>
            <a:off x="11353800" y="4229100"/>
            <a:ext cx="5659244" cy="5767039"/>
          </a:xfrm>
          <a:prstGeom prst="rect">
            <a:avLst/>
          </a:prstGeom>
        </p:spPr>
      </p:pic>
      <p:pic>
        <p:nvPicPr>
          <p:cNvPr id="15" name="図 14" descr="\documentclass{article}&#10;\usepackage{base, math_phys}&#10;\pagestyle{empty}&#10;\begin{document}&#10;&#10;\begin{equation*}&#10;        \begin{cases*}&#10;            x=  &amp; \\&#10;            y= &amp;&#10;        \end{cases*}&#10;    \end{equation*}&#10;&#10;&#10;\end{document}" title="IguanaTex Picture Display">
            <a:extLst>
              <a:ext uri="{FF2B5EF4-FFF2-40B4-BE49-F238E27FC236}">
                <a16:creationId xmlns:a16="http://schemas.microsoft.com/office/drawing/2014/main" id="{EA2233C3-F1FB-EE66-25DD-9D7A4CFB0397}"/>
              </a:ext>
            </a:extLst>
          </p:cNvPr>
          <p:cNvPicPr>
            <a:picLocks noChangeAspect="1"/>
          </p:cNvPicPr>
          <p:nvPr>
            <p:custDataLst>
              <p:tags r:id="rId4"/>
            </p:custDataLst>
          </p:nvPr>
        </p:nvPicPr>
        <p:blipFill>
          <a:blip r:embed="rId9"/>
          <a:stretch>
            <a:fillRect/>
          </a:stretch>
        </p:blipFill>
        <p:spPr>
          <a:xfrm>
            <a:off x="2209800" y="4381500"/>
            <a:ext cx="1494204" cy="1948962"/>
          </a:xfrm>
          <a:prstGeom prst="rect">
            <a:avLst/>
          </a:prstGeom>
        </p:spPr>
      </p:pic>
    </p:spTree>
    <p:extLst>
      <p:ext uri="{BB962C8B-B14F-4D97-AF65-F5344CB8AC3E}">
        <p14:creationId xmlns:p14="http://schemas.microsoft.com/office/powerpoint/2010/main" val="922596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5438-B34E-CD5C-93FD-74B94225EE0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C5CA4-63EA-42D5-767A-E7C954B15D65}"/>
              </a:ext>
            </a:extLst>
          </p:cNvPr>
          <p:cNvSpPr>
            <a:spLocks noGrp="1"/>
          </p:cNvSpPr>
          <p:nvPr>
            <p:ph type="title"/>
          </p:nvPr>
        </p:nvSpPr>
        <p:spPr/>
        <p:txBody>
          <a:bodyPr/>
          <a:lstStyle/>
          <a:p>
            <a:r>
              <a:rPr kumimoji="1" lang="ja-JP" altLang="en-US"/>
              <a:t>極座標と直交座標の関係</a:t>
            </a:r>
          </a:p>
        </p:txBody>
      </p:sp>
      <p:sp>
        <p:nvSpPr>
          <p:cNvPr id="3" name="コンテンツ プレースホルダー 2">
            <a:extLst>
              <a:ext uri="{FF2B5EF4-FFF2-40B4-BE49-F238E27FC236}">
                <a16:creationId xmlns:a16="http://schemas.microsoft.com/office/drawing/2014/main" id="{D86D9309-0460-B927-7548-9E7F8F3F5412}"/>
              </a:ext>
            </a:extLst>
          </p:cNvPr>
          <p:cNvSpPr>
            <a:spLocks noGrp="1"/>
          </p:cNvSpPr>
          <p:nvPr>
            <p:ph idx="1"/>
          </p:nvPr>
        </p:nvSpPr>
        <p:spPr/>
        <p:txBody>
          <a:bodyPr/>
          <a:lstStyle/>
          <a:p>
            <a:r>
              <a:rPr kumimoji="1" lang="ja-JP" altLang="en-US"/>
              <a:t>極座標と直交座標を重ね合わせると図のようになる</a:t>
            </a:r>
            <a:endParaRPr kumimoji="1" lang="en-US" altLang="ja-JP" dirty="0"/>
          </a:p>
          <a:p>
            <a:r>
              <a:rPr kumimoji="1" lang="ja-JP" altLang="en-US"/>
              <a:t>図から、極座標　　</a:t>
            </a:r>
            <a:r>
              <a:rPr kumimoji="1" lang="en-US" altLang="ja-JP" dirty="0"/>
              <a:t> </a:t>
            </a:r>
            <a:r>
              <a:rPr kumimoji="1" lang="ja-JP" altLang="en-US"/>
              <a:t>と直交座標　　</a:t>
            </a:r>
            <a:r>
              <a:rPr kumimoji="1" lang="en-US" altLang="ja-JP" dirty="0"/>
              <a:t>  </a:t>
            </a:r>
            <a:r>
              <a:rPr kumimoji="1" lang="ja-JP" altLang="en-US"/>
              <a:t>の間には次のような関係がある</a:t>
            </a:r>
            <a:endParaRPr kumimoji="1" lang="en-US" altLang="ja-JP" dirty="0"/>
          </a:p>
        </p:txBody>
      </p:sp>
      <p:pic>
        <p:nvPicPr>
          <p:cNvPr id="5" name="図 4" descr="\documentclass{article}&#10;\usepackage{base, math_phys}&#10;\pagestyle{empty}&#10;\begin{document}&#10;$(x,y)$&#10;&#10;&#10;\end{document}" title="IguanaTex Picture Display">
            <a:extLst>
              <a:ext uri="{FF2B5EF4-FFF2-40B4-BE49-F238E27FC236}">
                <a16:creationId xmlns:a16="http://schemas.microsoft.com/office/drawing/2014/main" id="{41C69FB3-D854-2A72-68D3-627703DDCD61}"/>
              </a:ext>
            </a:extLst>
          </p:cNvPr>
          <p:cNvPicPr>
            <a:picLocks noChangeAspect="1"/>
          </p:cNvPicPr>
          <p:nvPr>
            <p:custDataLst>
              <p:tags r:id="rId1"/>
            </p:custDataLst>
          </p:nvPr>
        </p:nvPicPr>
        <p:blipFill>
          <a:blip r:embed="rId6"/>
          <a:stretch>
            <a:fillRect/>
          </a:stretch>
        </p:blipFill>
        <p:spPr>
          <a:xfrm>
            <a:off x="8686800" y="3162300"/>
            <a:ext cx="1066800" cy="508000"/>
          </a:xfrm>
          <a:prstGeom prst="rect">
            <a:avLst/>
          </a:prstGeom>
        </p:spPr>
      </p:pic>
      <p:pic>
        <p:nvPicPr>
          <p:cNvPr id="7" name="図 6" descr="\documentclass{article}&#10;\usepackage{base, math_phys}&#10;\pagestyle{empty}&#10;\begin{document}&#10;&#10;$(r,\theta )$&#10;&#10;&#10;\end{document}" title="IguanaTex Picture Display">
            <a:extLst>
              <a:ext uri="{FF2B5EF4-FFF2-40B4-BE49-F238E27FC236}">
                <a16:creationId xmlns:a16="http://schemas.microsoft.com/office/drawing/2014/main" id="{B7BBB359-C7E1-0918-E28E-029CC5101769}"/>
              </a:ext>
            </a:extLst>
          </p:cNvPr>
          <p:cNvPicPr>
            <a:picLocks noChangeAspect="1"/>
          </p:cNvPicPr>
          <p:nvPr>
            <p:custDataLst>
              <p:tags r:id="rId2"/>
            </p:custDataLst>
          </p:nvPr>
        </p:nvPicPr>
        <p:blipFill>
          <a:blip r:embed="rId7"/>
          <a:stretch>
            <a:fillRect/>
          </a:stretch>
        </p:blipFill>
        <p:spPr>
          <a:xfrm>
            <a:off x="4953000" y="3162300"/>
            <a:ext cx="1016000" cy="508000"/>
          </a:xfrm>
          <a:prstGeom prst="rect">
            <a:avLst/>
          </a:prstGeom>
        </p:spPr>
      </p:pic>
      <p:pic>
        <p:nvPicPr>
          <p:cNvPr id="11" name="図 10" descr="\documentclass{article}&#10;\usepackage{base, math_phys}&#10;\pagestyle{empty}&#10;\begin{document}&#10;&#10;\begin{tikzpicture}[scale=2, &gt;=latex]&#10;&#10;        % Draw axes&#10;        \draw[-&gt;] (-0.2,0) -- (1.5,0) node[right] {$x$}; % Real axis&#10;        \draw[-&gt;] (0,-0.2) -- (0,1.5) node[above] {$y$}; % Imaginary axis&#10;      &#10;    &#10;      &#10;        % Draw the complex number as a point&#10;        \fill (1,1) circle (1.5pt) node[above right] {$(x,y)$};&#10;      &#10;        % Draw the vector from origin to the point&#10;        \draw[-&gt;, thick] (0,0) -- (1,1) node[midway, above left] {$r$};&#10;      &#10;        % Draw the radius label&#10;        \draw[-&gt;, thick] (1/2,0) arc[start angle=0, end angle=45, radius=0.5cm];&#10;        \node at (0.6, 0.2) {$\theta$};&#10;      &#10;        % Labels for the coordinates&#10;        \draw[dashed] (1,1) -- (1,0) node[below] {$r\cos\theta$};&#10;        \draw[dashed] (1,1) -- (0,1) node[left] {$r\sin\theta $};&#10;      \node at (0.1,-0.1){O};&#10;      &#10;      \end{tikzpicture}&#10;&#10;&#10;\end{document}" title="IguanaTex Picture Display">
            <a:extLst>
              <a:ext uri="{FF2B5EF4-FFF2-40B4-BE49-F238E27FC236}">
                <a16:creationId xmlns:a16="http://schemas.microsoft.com/office/drawing/2014/main" id="{46EDE4A1-56DA-7753-D331-02BACA0100AF}"/>
              </a:ext>
            </a:extLst>
          </p:cNvPr>
          <p:cNvPicPr>
            <a:picLocks noChangeAspect="1"/>
          </p:cNvPicPr>
          <p:nvPr>
            <p:custDataLst>
              <p:tags r:id="rId3"/>
            </p:custDataLst>
          </p:nvPr>
        </p:nvPicPr>
        <p:blipFill>
          <a:blip r:embed="rId8"/>
          <a:stretch>
            <a:fillRect/>
          </a:stretch>
        </p:blipFill>
        <p:spPr>
          <a:xfrm>
            <a:off x="10363200" y="4229100"/>
            <a:ext cx="6629400" cy="5767039"/>
          </a:xfrm>
          <a:prstGeom prst="rect">
            <a:avLst/>
          </a:prstGeom>
        </p:spPr>
      </p:pic>
      <p:pic>
        <p:nvPicPr>
          <p:cNvPr id="13" name="図 12" descr="\documentclass{article}&#10;\usepackage{base, math_phys}&#10;\pagestyle{empty}&#10;\begin{document}&#10;&#10;\begin{equation*}&#10;        \begin{cases*}&#10;            x= r \cos \theta &amp; \\&#10;            y= r \sin \theta &amp;&#10;        \end{cases*}&#10;    \end{equation*}&#10;&#10;&#10;\end{document}" title="IguanaTex Picture Display">
            <a:extLst>
              <a:ext uri="{FF2B5EF4-FFF2-40B4-BE49-F238E27FC236}">
                <a16:creationId xmlns:a16="http://schemas.microsoft.com/office/drawing/2014/main" id="{E327294F-4EA2-37FE-BFE9-34C75405A238}"/>
              </a:ext>
            </a:extLst>
          </p:cNvPr>
          <p:cNvPicPr>
            <a:picLocks noChangeAspect="1"/>
          </p:cNvPicPr>
          <p:nvPr>
            <p:custDataLst>
              <p:tags r:id="rId4"/>
            </p:custDataLst>
          </p:nvPr>
        </p:nvPicPr>
        <p:blipFill>
          <a:blip r:embed="rId9"/>
          <a:stretch>
            <a:fillRect/>
          </a:stretch>
        </p:blipFill>
        <p:spPr>
          <a:xfrm>
            <a:off x="2438400" y="4381500"/>
            <a:ext cx="3124200" cy="1802424"/>
          </a:xfrm>
          <a:prstGeom prst="rect">
            <a:avLst/>
          </a:prstGeom>
        </p:spPr>
      </p:pic>
    </p:spTree>
    <p:extLst>
      <p:ext uri="{BB962C8B-B14F-4D97-AF65-F5344CB8AC3E}">
        <p14:creationId xmlns:p14="http://schemas.microsoft.com/office/powerpoint/2010/main" val="3053824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6FE7449-2A6D-7D00-1CE9-B9D0B3F67DE5}"/>
              </a:ext>
            </a:extLst>
          </p:cNvPr>
          <p:cNvPicPr>
            <a:picLocks noChangeAspect="1"/>
          </p:cNvPicPr>
          <p:nvPr/>
        </p:nvPicPr>
        <p:blipFill>
          <a:blip r:embed="rId3"/>
          <a:srcRect r="636"/>
          <a:stretch/>
        </p:blipFill>
        <p:spPr>
          <a:xfrm>
            <a:off x="2318497" y="-13710"/>
            <a:ext cx="13651006" cy="10314420"/>
          </a:xfrm>
          <a:prstGeom prst="rect">
            <a:avLst/>
          </a:prstGeom>
        </p:spPr>
      </p:pic>
    </p:spTree>
    <p:extLst>
      <p:ext uri="{BB962C8B-B14F-4D97-AF65-F5344CB8AC3E}">
        <p14:creationId xmlns:p14="http://schemas.microsoft.com/office/powerpoint/2010/main" val="4104662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88F76B-8635-842E-EFE6-E4CDFE8B1570}"/>
              </a:ext>
            </a:extLst>
          </p:cNvPr>
          <p:cNvSpPr>
            <a:spLocks noGrp="1"/>
          </p:cNvSpPr>
          <p:nvPr>
            <p:ph type="title"/>
          </p:nvPr>
        </p:nvSpPr>
        <p:spPr/>
        <p:txBody>
          <a:bodyPr/>
          <a:lstStyle/>
          <a:p>
            <a:r>
              <a:rPr kumimoji="1" lang="ja-JP" altLang="en-US"/>
              <a:t>極方程式</a:t>
            </a:r>
          </a:p>
        </p:txBody>
      </p:sp>
    </p:spTree>
    <p:extLst>
      <p:ext uri="{BB962C8B-B14F-4D97-AF65-F5344CB8AC3E}">
        <p14:creationId xmlns:p14="http://schemas.microsoft.com/office/powerpoint/2010/main" val="3203707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F93E78-E2FB-C168-0C02-A4A9BF24CB49}"/>
              </a:ext>
            </a:extLst>
          </p:cNvPr>
          <p:cNvSpPr>
            <a:spLocks noGrp="1"/>
          </p:cNvSpPr>
          <p:nvPr>
            <p:ph type="title"/>
          </p:nvPr>
        </p:nvSpPr>
        <p:spPr/>
        <p:txBody>
          <a:bodyPr/>
          <a:lstStyle/>
          <a:p>
            <a:r>
              <a:rPr kumimoji="1" lang="ja-JP" altLang="en-US"/>
              <a:t>極方程式へのモチベーション</a:t>
            </a:r>
          </a:p>
        </p:txBody>
      </p:sp>
      <p:sp>
        <p:nvSpPr>
          <p:cNvPr id="3" name="コンテンツ プレースホルダー 2">
            <a:extLst>
              <a:ext uri="{FF2B5EF4-FFF2-40B4-BE49-F238E27FC236}">
                <a16:creationId xmlns:a16="http://schemas.microsoft.com/office/drawing/2014/main" id="{C2B8246C-244B-6A90-403F-C68CEF073CA2}"/>
              </a:ext>
            </a:extLst>
          </p:cNvPr>
          <p:cNvSpPr>
            <a:spLocks noGrp="1"/>
          </p:cNvSpPr>
          <p:nvPr>
            <p:ph idx="1"/>
          </p:nvPr>
        </p:nvSpPr>
        <p:spPr/>
        <p:txBody>
          <a:bodyPr/>
          <a:lstStyle/>
          <a:p>
            <a:r>
              <a:rPr kumimoji="1" lang="ja-JP" altLang="en-US"/>
              <a:t>平面上の点が極座標で表せた</a:t>
            </a:r>
            <a:endParaRPr kumimoji="1" lang="en-US" altLang="ja-JP" dirty="0"/>
          </a:p>
          <a:p>
            <a:r>
              <a:rPr kumimoji="1" lang="ja-JP" altLang="en-US"/>
              <a:t>平面上の曲線の方程式も、極座標に書き換えられる！</a:t>
            </a:r>
            <a:endParaRPr kumimoji="1" lang="en-US" altLang="ja-JP" dirty="0"/>
          </a:p>
        </p:txBody>
      </p:sp>
      <p:pic>
        <p:nvPicPr>
          <p:cNvPr id="4" name="Picture 2">
            <a:extLst>
              <a:ext uri="{FF2B5EF4-FFF2-40B4-BE49-F238E27FC236}">
                <a16:creationId xmlns:a16="http://schemas.microsoft.com/office/drawing/2014/main" id="{F96CFD96-6823-7E2D-4CC0-743D2CB86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5829300"/>
            <a:ext cx="4084540" cy="37631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8">
            <a:extLst>
              <a:ext uri="{FF2B5EF4-FFF2-40B4-BE49-F238E27FC236}">
                <a16:creationId xmlns:a16="http://schemas.microsoft.com/office/drawing/2014/main" id="{C1374D49-FEDD-5D48-258E-950D3460A528}"/>
              </a:ext>
            </a:extLst>
          </p:cNvPr>
          <p:cNvSpPr txBox="1"/>
          <p:nvPr/>
        </p:nvSpPr>
        <p:spPr>
          <a:xfrm>
            <a:off x="10873572" y="6286500"/>
            <a:ext cx="4442628" cy="1652326"/>
          </a:xfrm>
          <a:prstGeom prst="rect">
            <a:avLst/>
          </a:prstGeom>
          <a:ln>
            <a:noFill/>
          </a:ln>
        </p:spPr>
        <p:txBody>
          <a:bodyPr vert="horz" wrap="none" lIns="91440" tIns="45720" rIns="91440" bIns="45720" rtlCol="0">
            <a:noAutofit/>
          </a:bodyPr>
          <a:lstStyle/>
          <a:p>
            <a:pPr marL="0" marR="0" indent="0" algn="l" defTabSz="914400" rtl="0" eaLnBrk="1" fontAlgn="auto" latinLnBrk="0" hangingPunct="1">
              <a:lnSpc>
                <a:spcPct val="110000"/>
              </a:lnSpc>
              <a:spcBef>
                <a:spcPts val="1000"/>
              </a:spcBef>
              <a:spcAft>
                <a:spcPts val="0"/>
              </a:spcAft>
              <a:buClrTx/>
              <a:buSzTx/>
              <a:buFontTx/>
              <a:buNone/>
              <a:tabLst/>
            </a:pPr>
            <a:r>
              <a:rPr kumimoji="1" lang="ja-JP" altLang="en-US" sz="2400" b="0" i="0" u="none" strike="noStrike" kern="1200" cap="none" spc="0" normalizeH="0" noProof="0">
                <a:ln>
                  <a:noFill/>
                </a:ln>
                <a:solidFill>
                  <a:sysClr val="windowText" lastClr="000000"/>
                </a:solidFill>
                <a:effectLst/>
                <a:uLnTx/>
                <a:uFillTx/>
                <a:latin typeface="Hiragino Kaku Gothic Pro W3" panose="020B0300000000000000" pitchFamily="34" charset="-128"/>
                <a:ea typeface="Hiragino Kaku Gothic Pro W3" panose="020B0300000000000000" pitchFamily="34" charset="-128"/>
              </a:rPr>
              <a:t>普通にできるで</a:t>
            </a:r>
            <a:endParaRPr kumimoji="1" lang="en-JP" sz="2400" b="0" i="0" u="none" strike="noStrike" kern="1200" cap="none" spc="0" normalizeH="0" noProof="0" dirty="0">
              <a:ln>
                <a:noFill/>
              </a:ln>
              <a:solidFill>
                <a:sysClr val="windowText" lastClr="000000"/>
              </a:solidFill>
              <a:effectLst/>
              <a:uLnTx/>
              <a:uFillTx/>
              <a:latin typeface="Hiragino Kaku Gothic Pro W3" panose="020B0300000000000000" pitchFamily="34" charset="-128"/>
              <a:ea typeface="Hiragino Kaku Gothic Pro W3" panose="020B0300000000000000" pitchFamily="34" charset="-128"/>
            </a:endParaRPr>
          </a:p>
        </p:txBody>
      </p:sp>
      <p:sp>
        <p:nvSpPr>
          <p:cNvPr id="6" name="TextBox 10">
            <a:extLst>
              <a:ext uri="{FF2B5EF4-FFF2-40B4-BE49-F238E27FC236}">
                <a16:creationId xmlns:a16="http://schemas.microsoft.com/office/drawing/2014/main" id="{B1E5B229-E632-AC61-7EFA-08C7DBDDF389}"/>
              </a:ext>
            </a:extLst>
          </p:cNvPr>
          <p:cNvSpPr txBox="1"/>
          <p:nvPr/>
        </p:nvSpPr>
        <p:spPr>
          <a:xfrm>
            <a:off x="2209800" y="5224976"/>
            <a:ext cx="6934200" cy="1208647"/>
          </a:xfrm>
          <a:prstGeom prst="rect">
            <a:avLst/>
          </a:prstGeom>
          <a:ln>
            <a:noFill/>
          </a:ln>
        </p:spPr>
        <p:txBody>
          <a:bodyPr vert="horz" wrap="none" lIns="91440" tIns="45720" rIns="91440" bIns="45720" rtlCol="0">
            <a:noAutofit/>
          </a:bodyPr>
          <a:lstStyle/>
          <a:p>
            <a:pPr marL="0" marR="0" indent="0" algn="l" defTabSz="914400" rtl="0" eaLnBrk="1" fontAlgn="auto" latinLnBrk="0" hangingPunct="1">
              <a:lnSpc>
                <a:spcPct val="110000"/>
              </a:lnSpc>
              <a:spcBef>
                <a:spcPts val="1000"/>
              </a:spcBef>
              <a:spcAft>
                <a:spcPts val="0"/>
              </a:spcAft>
              <a:buClrTx/>
              <a:buSzTx/>
              <a:buFontTx/>
              <a:buNone/>
              <a:tabLst/>
            </a:pPr>
            <a:r>
              <a:rPr kumimoji="1" lang="ja-JP" altLang="en-US" sz="2400" b="0" i="0" u="none" strike="noStrike" kern="1200" cap="none" spc="0" normalizeH="0" noProof="0">
                <a:ln>
                  <a:noFill/>
                </a:ln>
                <a:solidFill>
                  <a:sysClr val="windowText" lastClr="000000"/>
                </a:solidFill>
                <a:effectLst/>
                <a:uLnTx/>
                <a:uFillTx/>
                <a:latin typeface="Hiragino Kaku Gothic Pro W3" panose="020B0300000000000000" pitchFamily="34" charset="-128"/>
                <a:ea typeface="Hiragino Kaku Gothic Pro W3" panose="020B0300000000000000" pitchFamily="34" charset="-128"/>
              </a:rPr>
              <a:t>直交座標の点が極座標でかけたなら、</a:t>
            </a:r>
            <a:br>
              <a:rPr kumimoji="1" lang="en-US" altLang="ja-JP" sz="2400" b="0" i="0" u="none" strike="noStrike" kern="1200" cap="none" spc="0" normalizeH="0" noProof="0" dirty="0">
                <a:ln>
                  <a:noFill/>
                </a:ln>
                <a:solidFill>
                  <a:sysClr val="windowText" lastClr="000000"/>
                </a:solidFill>
                <a:effectLst/>
                <a:uLnTx/>
                <a:uFillTx/>
                <a:latin typeface="Hiragino Kaku Gothic Pro W3" panose="020B0300000000000000" pitchFamily="34" charset="-128"/>
                <a:ea typeface="Hiragino Kaku Gothic Pro W3" panose="020B0300000000000000" pitchFamily="34" charset="-128"/>
              </a:rPr>
            </a:br>
            <a:r>
              <a:rPr kumimoji="1" lang="ja-JP" altLang="en-US" sz="2400" b="0" i="0" u="none" strike="noStrike" kern="1200" cap="none" spc="0" normalizeH="0" noProof="0">
                <a:ln>
                  <a:noFill/>
                </a:ln>
                <a:solidFill>
                  <a:sysClr val="windowText" lastClr="000000"/>
                </a:solidFill>
                <a:effectLst/>
                <a:uLnTx/>
                <a:uFillTx/>
                <a:latin typeface="Hiragino Kaku Gothic Pro W3" panose="020B0300000000000000" pitchFamily="34" charset="-128"/>
                <a:ea typeface="Hiragino Kaku Gothic Pro W3" panose="020B0300000000000000" pitchFamily="34" charset="-128"/>
              </a:rPr>
              <a:t>平面上の方程式も極座標の形でかけるんじゃね？</a:t>
            </a:r>
            <a:endParaRPr kumimoji="1" lang="en-JP" sz="2400" b="0" i="0" u="none" strike="noStrike" kern="1200" cap="none" spc="0" normalizeH="0" noProof="0" dirty="0">
              <a:ln>
                <a:noFill/>
              </a:ln>
              <a:solidFill>
                <a:sysClr val="windowText" lastClr="000000"/>
              </a:solidFill>
              <a:effectLst/>
              <a:uLnTx/>
              <a:uFillTx/>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409690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DA4DE6-27D1-EFD6-FBEA-E602E28BAF19}"/>
              </a:ext>
            </a:extLst>
          </p:cNvPr>
          <p:cNvSpPr>
            <a:spLocks noGrp="1"/>
          </p:cNvSpPr>
          <p:nvPr>
            <p:ph type="title"/>
          </p:nvPr>
        </p:nvSpPr>
        <p:spPr/>
        <p:txBody>
          <a:bodyPr/>
          <a:lstStyle/>
          <a:p>
            <a:r>
              <a:rPr kumimoji="1" lang="ja-JP" altLang="en-US"/>
              <a:t>定義　極方程式</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AF18BE3-B50B-15D5-57B7-4D2610C7D218}"/>
                  </a:ext>
                </a:extLst>
              </p:cNvPr>
              <p:cNvSpPr>
                <a:spLocks noGrp="1"/>
              </p:cNvSpPr>
              <p:nvPr>
                <p:ph idx="1"/>
              </p:nvPr>
            </p:nvSpPr>
            <p:spPr/>
            <p:txBody>
              <a:bodyPr>
                <a:normAutofit/>
              </a:bodyPr>
              <a:lstStyle/>
              <a:p>
                <a:pPr marL="0" indent="0">
                  <a:buNone/>
                </a:pPr>
                <a:r>
                  <a:rPr kumimoji="1" lang="ja-JP" altLang="en-US"/>
                  <a:t>平面上の曲線</a:t>
                </a:r>
                <a14:m>
                  <m:oMath xmlns:m="http://schemas.openxmlformats.org/officeDocument/2006/math">
                    <m:r>
                      <a:rPr kumimoji="1" lang="en-US" altLang="ja-JP" b="0" i="1" smtClean="0">
                        <a:latin typeface="Cambria Math" panose="02040503050406030204" pitchFamily="18" charset="0"/>
                      </a:rPr>
                      <m:t>𝐶</m:t>
                    </m:r>
                  </m:oMath>
                </a14:m>
                <a:r>
                  <a:rPr kumimoji="1" lang="ja-JP" altLang="en-US"/>
                  <a:t>が極座標　　</a:t>
                </a:r>
                <a:r>
                  <a:rPr kumimoji="1" lang="en-US" altLang="ja-JP" dirty="0"/>
                  <a:t> </a:t>
                </a:r>
                <a:r>
                  <a:rPr kumimoji="1" lang="ja-JP" altLang="en-US"/>
                  <a:t>によって、</a:t>
                </a:r>
                <a:endParaRPr kumimoji="1" lang="en-US" altLang="ja-JP" dirty="0"/>
              </a:p>
              <a:p>
                <a:pPr lvl="1"/>
                <a:r>
                  <a:rPr kumimoji="1" lang="en-US" altLang="ja-JP" dirty="0"/>
                  <a:t> </a:t>
                </a:r>
              </a:p>
              <a:p>
                <a:pPr lvl="1"/>
                <a:r>
                  <a:rPr kumimoji="1" lang="en-US" altLang="ja-JP" dirty="0"/>
                  <a:t> </a:t>
                </a:r>
              </a:p>
              <a:p>
                <a:pPr marL="0" indent="0">
                  <a:buNone/>
                </a:pPr>
                <a:r>
                  <a:rPr kumimoji="1" lang="ja-JP" altLang="en-US"/>
                  <a:t>のいずれかの形で書かれるとき、この方程式を</a:t>
                </a:r>
                <a14:m>
                  <m:oMath xmlns:m="http://schemas.openxmlformats.org/officeDocument/2006/math">
                    <m:r>
                      <a:rPr kumimoji="1" lang="en-US" altLang="ja-JP" b="0" i="1" smtClean="0">
                        <a:latin typeface="Cambria Math" panose="02040503050406030204" pitchFamily="18" charset="0"/>
                      </a:rPr>
                      <m:t>𝐶</m:t>
                    </m:r>
                  </m:oMath>
                </a14:m>
                <a:r>
                  <a:rPr kumimoji="1" lang="ja-JP" altLang="en-US"/>
                  <a:t>の</a:t>
                </a:r>
                <a:r>
                  <a:rPr kumimoji="1" lang="ja-JP" altLang="en-US" sz="4800" b="1" u="sng">
                    <a:solidFill>
                      <a:srgbClr val="FF0000"/>
                    </a:solidFill>
                    <a:latin typeface="Hiragino Kaku Gothic Pro W6" panose="020B0300000000000000" pitchFamily="34" charset="-128"/>
                    <a:ea typeface="Hiragino Kaku Gothic Pro W6" panose="020B0300000000000000" pitchFamily="34" charset="-128"/>
                  </a:rPr>
                  <a:t>極方程式</a:t>
                </a:r>
                <a:r>
                  <a:rPr kumimoji="1" lang="ja-JP" altLang="en-US"/>
                  <a:t>という。</a:t>
                </a:r>
              </a:p>
            </p:txBody>
          </p:sp>
        </mc:Choice>
        <mc:Fallback>
          <p:sp>
            <p:nvSpPr>
              <p:cNvPr id="3" name="コンテンツ プレースホルダー 2">
                <a:extLst>
                  <a:ext uri="{FF2B5EF4-FFF2-40B4-BE49-F238E27FC236}">
                    <a16:creationId xmlns:a16="http://schemas.microsoft.com/office/drawing/2014/main" id="{BAF18BE3-B50B-15D5-57B7-4D2610C7D218}"/>
                  </a:ext>
                </a:extLst>
              </p:cNvPr>
              <p:cNvSpPr>
                <a:spLocks noGrp="1" noRot="1" noChangeAspect="1" noMove="1" noResize="1" noEditPoints="1" noAdjustHandles="1" noChangeArrowheads="1" noChangeShapeType="1" noTextEdit="1"/>
              </p:cNvSpPr>
              <p:nvPr>
                <p:ph idx="1"/>
              </p:nvPr>
            </p:nvSpPr>
            <p:spPr>
              <a:blipFill>
                <a:blip r:embed="rId6"/>
                <a:stretch>
                  <a:fillRect l="-1350" t="-1347"/>
                </a:stretch>
              </a:blipFill>
            </p:spPr>
            <p:txBody>
              <a:bodyPr/>
              <a:lstStyle/>
              <a:p>
                <a:r>
                  <a:rPr lang="ja-JP" altLang="en-US">
                    <a:noFill/>
                  </a:rPr>
                  <a:t> </a:t>
                </a:r>
              </a:p>
            </p:txBody>
          </p:sp>
        </mc:Fallback>
      </mc:AlternateContent>
      <p:pic>
        <p:nvPicPr>
          <p:cNvPr id="4" name="図 3" descr="\documentclass{article}&#10;\usepackage{base, math_phys}&#10;\pagestyle{empty}&#10;\begin{document}&#10;&#10;$(r,\theta )$&#10;&#10;&#10;\end{document}" title="IguanaTex Picture Display">
            <a:extLst>
              <a:ext uri="{FF2B5EF4-FFF2-40B4-BE49-F238E27FC236}">
                <a16:creationId xmlns:a16="http://schemas.microsoft.com/office/drawing/2014/main" id="{E8188679-EE88-AEF0-4E83-A853D3471A0C}"/>
              </a:ext>
            </a:extLst>
          </p:cNvPr>
          <p:cNvPicPr>
            <a:picLocks noChangeAspect="1"/>
          </p:cNvPicPr>
          <p:nvPr>
            <p:custDataLst>
              <p:tags r:id="rId1"/>
            </p:custDataLst>
          </p:nvPr>
        </p:nvPicPr>
        <p:blipFill>
          <a:blip r:embed="rId7"/>
          <a:stretch>
            <a:fillRect/>
          </a:stretch>
        </p:blipFill>
        <p:spPr>
          <a:xfrm>
            <a:off x="6477000" y="2171700"/>
            <a:ext cx="1016000" cy="508000"/>
          </a:xfrm>
          <a:prstGeom prst="rect">
            <a:avLst/>
          </a:prstGeom>
        </p:spPr>
      </p:pic>
      <p:pic>
        <p:nvPicPr>
          <p:cNvPr id="8" name="図 7" descr="\documentclass{article}&#10;\usepackage{base, math_phys}&#10;\pagestyle{empty}&#10;\begin{document}&#10;&#10;$r=f(\theta)$&#10;&#10;&#10;\end{document}" title="IguanaTex Picture Display">
            <a:extLst>
              <a:ext uri="{FF2B5EF4-FFF2-40B4-BE49-F238E27FC236}">
                <a16:creationId xmlns:a16="http://schemas.microsoft.com/office/drawing/2014/main" id="{703F1944-0C8A-E025-BB38-BBB276F41C02}"/>
              </a:ext>
            </a:extLst>
          </p:cNvPr>
          <p:cNvPicPr>
            <a:picLocks noChangeAspect="1"/>
          </p:cNvPicPr>
          <p:nvPr>
            <p:custDataLst>
              <p:tags r:id="rId2"/>
            </p:custDataLst>
          </p:nvPr>
        </p:nvPicPr>
        <p:blipFill>
          <a:blip r:embed="rId8"/>
          <a:stretch>
            <a:fillRect/>
          </a:stretch>
        </p:blipFill>
        <p:spPr>
          <a:xfrm>
            <a:off x="1905000" y="3086100"/>
            <a:ext cx="1828800" cy="508000"/>
          </a:xfrm>
          <a:prstGeom prst="rect">
            <a:avLst/>
          </a:prstGeom>
        </p:spPr>
      </p:pic>
      <p:pic>
        <p:nvPicPr>
          <p:cNvPr id="10" name="図 9" descr="\documentclass{article}&#10;\usepackage{base, math_phys}&#10;\pagestyle{empty}&#10;\begin{document}&#10;$F(r, \theta ) =0$&#10;&#10;&#10;\end{document}" title="IguanaTex Picture Display">
            <a:extLst>
              <a:ext uri="{FF2B5EF4-FFF2-40B4-BE49-F238E27FC236}">
                <a16:creationId xmlns:a16="http://schemas.microsoft.com/office/drawing/2014/main" id="{0EAD42B1-35ED-3DB5-EA44-CE7B60821426}"/>
              </a:ext>
            </a:extLst>
          </p:cNvPr>
          <p:cNvPicPr>
            <a:picLocks noChangeAspect="1"/>
          </p:cNvPicPr>
          <p:nvPr>
            <p:custDataLst>
              <p:tags r:id="rId3"/>
            </p:custDataLst>
          </p:nvPr>
        </p:nvPicPr>
        <p:blipFill>
          <a:blip r:embed="rId9"/>
          <a:stretch>
            <a:fillRect/>
          </a:stretch>
        </p:blipFill>
        <p:spPr>
          <a:xfrm>
            <a:off x="1828800" y="3949700"/>
            <a:ext cx="2387600" cy="508000"/>
          </a:xfrm>
          <a:prstGeom prst="rect">
            <a:avLst/>
          </a:prstGeom>
        </p:spPr>
      </p:pic>
      <p:pic>
        <p:nvPicPr>
          <p:cNvPr id="11" name="Picture 2" descr="北極点のイラスト">
            <a:extLst>
              <a:ext uri="{FF2B5EF4-FFF2-40B4-BE49-F238E27FC236}">
                <a16:creationId xmlns:a16="http://schemas.microsoft.com/office/drawing/2014/main" id="{8320A30D-F833-DDDA-7623-BFFCCF4EE9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01400" y="6805707"/>
            <a:ext cx="3401109" cy="34011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数学者のイラスト">
            <a:extLst>
              <a:ext uri="{FF2B5EF4-FFF2-40B4-BE49-F238E27FC236}">
                <a16:creationId xmlns:a16="http://schemas.microsoft.com/office/drawing/2014/main" id="{B99348B1-6772-D530-1E47-5016015FFC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16000" y="6134100"/>
            <a:ext cx="2680018"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135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20FD59-61A7-7A0B-0976-6B189B15BF94}"/>
              </a:ext>
            </a:extLst>
          </p:cNvPr>
          <p:cNvSpPr>
            <a:spLocks noGrp="1"/>
          </p:cNvSpPr>
          <p:nvPr>
            <p:ph type="title"/>
          </p:nvPr>
        </p:nvSpPr>
        <p:spPr/>
        <p:txBody>
          <a:bodyPr/>
          <a:lstStyle/>
          <a:p>
            <a:r>
              <a:rPr kumimoji="1" lang="ja-JP" altLang="en-US"/>
              <a:t>極方程式の例</a:t>
            </a:r>
          </a:p>
        </p:txBody>
      </p:sp>
      <p:sp>
        <p:nvSpPr>
          <p:cNvPr id="3" name="コンテンツ プレースホルダー 2">
            <a:extLst>
              <a:ext uri="{FF2B5EF4-FFF2-40B4-BE49-F238E27FC236}">
                <a16:creationId xmlns:a16="http://schemas.microsoft.com/office/drawing/2014/main" id="{D0C14C38-7DB9-C38E-2214-C7555171F741}"/>
              </a:ext>
            </a:extLst>
          </p:cNvPr>
          <p:cNvSpPr>
            <a:spLocks noGrp="1"/>
          </p:cNvSpPr>
          <p:nvPr>
            <p:ph idx="1"/>
          </p:nvPr>
        </p:nvSpPr>
        <p:spPr/>
        <p:txBody>
          <a:bodyPr/>
          <a:lstStyle/>
          <a:p>
            <a:pPr marL="857250" indent="-857250">
              <a:buFont typeface="+mj-lt"/>
              <a:buAutoNum type="romanLcPeriod"/>
            </a:pPr>
            <a:r>
              <a:rPr kumimoji="1" lang="ja-JP" altLang="en-US"/>
              <a:t>極方程式　　　は極を中心とする半径</a:t>
            </a:r>
            <a:r>
              <a:rPr kumimoji="1" lang="en-US" altLang="ja-JP" dirty="0"/>
              <a:t>1</a:t>
            </a:r>
            <a:r>
              <a:rPr kumimoji="1" lang="ja-JP" altLang="en-US"/>
              <a:t>の円を表す</a:t>
            </a:r>
            <a:endParaRPr kumimoji="1" lang="en-US" altLang="ja-JP" dirty="0"/>
          </a:p>
          <a:p>
            <a:pPr marL="857250" indent="-857250">
              <a:buFont typeface="+mj-lt"/>
              <a:buAutoNum type="romanLcPeriod"/>
            </a:pPr>
            <a:r>
              <a:rPr kumimoji="1" lang="ja-JP" altLang="en-US"/>
              <a:t>極方程式　　　　　は極を通る直線を表す</a:t>
            </a:r>
            <a:endParaRPr kumimoji="1" lang="en-US" altLang="ja-JP" dirty="0"/>
          </a:p>
          <a:p>
            <a:pPr marL="857250" indent="-857250">
              <a:buFont typeface="+mj-lt"/>
              <a:buAutoNum type="romanLcPeriod"/>
            </a:pPr>
            <a:r>
              <a:rPr kumimoji="1" lang="ja-JP" altLang="en-US"/>
              <a:t>極方程式　　　　　　は双曲線　　　　　　を表す</a:t>
            </a:r>
          </a:p>
        </p:txBody>
      </p:sp>
      <p:pic>
        <p:nvPicPr>
          <p:cNvPr id="5" name="図 4" descr="\documentclass{article}&#10;\usepackage{base, math_phys}&#10;\pagestyle{empty}&#10;\begin{document}&#10;&#10;$r=1$&#10;&#10;&#10;\end{document}" title="IguanaTex Picture Display">
            <a:extLst>
              <a:ext uri="{FF2B5EF4-FFF2-40B4-BE49-F238E27FC236}">
                <a16:creationId xmlns:a16="http://schemas.microsoft.com/office/drawing/2014/main" id="{AA7E48AB-55C4-643B-2E85-D827ECD28A8A}"/>
              </a:ext>
            </a:extLst>
          </p:cNvPr>
          <p:cNvPicPr>
            <a:picLocks noChangeAspect="1"/>
          </p:cNvPicPr>
          <p:nvPr>
            <p:custDataLst>
              <p:tags r:id="rId1"/>
            </p:custDataLst>
          </p:nvPr>
        </p:nvPicPr>
        <p:blipFill>
          <a:blip r:embed="rId9"/>
          <a:stretch>
            <a:fillRect/>
          </a:stretch>
        </p:blipFill>
        <p:spPr>
          <a:xfrm>
            <a:off x="3886200" y="2247900"/>
            <a:ext cx="1197429" cy="381000"/>
          </a:xfrm>
          <a:prstGeom prst="rect">
            <a:avLst/>
          </a:prstGeom>
        </p:spPr>
      </p:pic>
      <p:pic>
        <p:nvPicPr>
          <p:cNvPr id="7" name="図 6" descr="\documentclass{article}&#10;\usepackage{base, math_phys}&#10;\pagestyle{empty}&#10;\begin{document}&#10;&#10;$\theta = (\text{一定})$&#10;&#10;&#10;\end{document}" title="IguanaTex Picture Display">
            <a:extLst>
              <a:ext uri="{FF2B5EF4-FFF2-40B4-BE49-F238E27FC236}">
                <a16:creationId xmlns:a16="http://schemas.microsoft.com/office/drawing/2014/main" id="{EE6C009A-4B8D-B7DF-3B31-A669BAF35FEF}"/>
              </a:ext>
            </a:extLst>
          </p:cNvPr>
          <p:cNvPicPr>
            <a:picLocks noChangeAspect="1"/>
          </p:cNvPicPr>
          <p:nvPr>
            <p:custDataLst>
              <p:tags r:id="rId2"/>
            </p:custDataLst>
          </p:nvPr>
        </p:nvPicPr>
        <p:blipFill>
          <a:blip r:embed="rId10"/>
          <a:stretch>
            <a:fillRect/>
          </a:stretch>
        </p:blipFill>
        <p:spPr>
          <a:xfrm>
            <a:off x="3962400" y="3135483"/>
            <a:ext cx="2321860" cy="580465"/>
          </a:xfrm>
          <a:prstGeom prst="rect">
            <a:avLst/>
          </a:prstGeom>
        </p:spPr>
      </p:pic>
      <p:pic>
        <p:nvPicPr>
          <p:cNvPr id="9" name="図 8" descr="\documentclass{article}&#10;\usepackage{base, math_phys}&#10;\pagestyle{empty}&#10;\begin{document}&#10;$r^2 \cos \theta = 2$&#10;&#10;\end{document}" title="IguanaTex Picture Display">
            <a:extLst>
              <a:ext uri="{FF2B5EF4-FFF2-40B4-BE49-F238E27FC236}">
                <a16:creationId xmlns:a16="http://schemas.microsoft.com/office/drawing/2014/main" id="{DF7F2171-F46B-8FEF-8EFF-3120EF26705D}"/>
              </a:ext>
            </a:extLst>
          </p:cNvPr>
          <p:cNvPicPr>
            <a:picLocks noChangeAspect="1"/>
          </p:cNvPicPr>
          <p:nvPr>
            <p:custDataLst>
              <p:tags r:id="rId3"/>
            </p:custDataLst>
          </p:nvPr>
        </p:nvPicPr>
        <p:blipFill>
          <a:blip r:embed="rId11"/>
          <a:stretch>
            <a:fillRect/>
          </a:stretch>
        </p:blipFill>
        <p:spPr>
          <a:xfrm>
            <a:off x="4033630" y="4043130"/>
            <a:ext cx="2671970" cy="490770"/>
          </a:xfrm>
          <a:prstGeom prst="rect">
            <a:avLst/>
          </a:prstGeom>
        </p:spPr>
      </p:pic>
      <p:pic>
        <p:nvPicPr>
          <p:cNvPr id="11" name="図 10" descr="\documentclass{article}&#10;\usepackage{base, math_phys}&#10;\pagestyle{empty}&#10;\begin{document}&#10;$x^2 - y^2 = 2$&#10;&#10;&#10;\end{document}" title="IguanaTex Picture Display">
            <a:extLst>
              <a:ext uri="{FF2B5EF4-FFF2-40B4-BE49-F238E27FC236}">
                <a16:creationId xmlns:a16="http://schemas.microsoft.com/office/drawing/2014/main" id="{5583663F-2015-4FDB-8077-885D875C3140}"/>
              </a:ext>
            </a:extLst>
          </p:cNvPr>
          <p:cNvPicPr>
            <a:picLocks noChangeAspect="1"/>
          </p:cNvPicPr>
          <p:nvPr>
            <p:custDataLst>
              <p:tags r:id="rId4"/>
            </p:custDataLst>
          </p:nvPr>
        </p:nvPicPr>
        <p:blipFill>
          <a:blip r:embed="rId12"/>
          <a:stretch>
            <a:fillRect/>
          </a:stretch>
        </p:blipFill>
        <p:spPr>
          <a:xfrm>
            <a:off x="9139030" y="4043129"/>
            <a:ext cx="2671970" cy="587833"/>
          </a:xfrm>
          <a:prstGeom prst="rect">
            <a:avLst/>
          </a:prstGeom>
        </p:spPr>
      </p:pic>
      <p:pic>
        <p:nvPicPr>
          <p:cNvPr id="27" name="図 26" descr="\documentclass{article}&#10;\usepackage{base, math_phys}&#10;\pagestyle{empty}&#10;\begin{document}&#10;&#10;\begin{tikzpicture}[scale = 2]&#10;    % Draw a circle of radius 1&#10;    \draw[thick] (0,0) circle(1);&#10;    % Draw x-axis&#10;    \draw[-&gt;] (-1.2,0) -- (1.2,0) node[right] {X};&#10;    % Mark the origin&#10;    \fill (0,0) circle(1pt) node[below right] {極};&#10;    % Mark the point P&#10;    \fill (45:1) circle(1pt) node[above right] {$P$};&#10;    % Draw arrow from origin to P&#10;    \draw[-&gt;] (0,0) -- (45:1);&#10;    % Draw angle arc and label&#10;    \draw[thick] (0.4,0) arc[start angle=0,end angle=45,radius=0.4];&#10;    \node at (22.5:0.6){$\theta$};&#10;\end{tikzpicture}&#10;&#10;\end{document}" title="IguanaTex Picture Display">
            <a:extLst>
              <a:ext uri="{FF2B5EF4-FFF2-40B4-BE49-F238E27FC236}">
                <a16:creationId xmlns:a16="http://schemas.microsoft.com/office/drawing/2014/main" id="{59F0CA39-AC3D-5629-AEB3-8C18BA110B5E}"/>
              </a:ext>
            </a:extLst>
          </p:cNvPr>
          <p:cNvPicPr>
            <a:picLocks noChangeAspect="1"/>
          </p:cNvPicPr>
          <p:nvPr>
            <p:custDataLst>
              <p:tags r:id="rId5"/>
            </p:custDataLst>
          </p:nvPr>
        </p:nvPicPr>
        <p:blipFill>
          <a:blip r:embed="rId13"/>
          <a:stretch>
            <a:fillRect/>
          </a:stretch>
        </p:blipFill>
        <p:spPr>
          <a:xfrm>
            <a:off x="685800" y="5573979"/>
            <a:ext cx="5181658" cy="4018429"/>
          </a:xfrm>
          <a:prstGeom prst="rect">
            <a:avLst/>
          </a:prstGeom>
        </p:spPr>
      </p:pic>
      <p:pic>
        <p:nvPicPr>
          <p:cNvPr id="35" name="図 34" descr="\documentclass{article}&#10;\usepackage{base, math_phys}&#10;\pagestyle{empty}&#10;\begin{document}&#10;&#10;\begin{tikzpicture}[scale = 2]&#10;    % Draw a straight line through the origin at theta = pi/4&#10;    \draw[thick] (-1.2,-1.2) -- (1.2,1.2);&#10;    % Draw x-axis&#10;    \draw[-&gt;] (-1.2,0) -- (1.3,0) node[right] {X};&#10;    % Mark the origin&#10;    \fill (0,0) circle(1pt) node[below right] {極};&#10;    % Mark the point P&#10;    \fill (45:1) circle(1pt) node[right] {P};&#10;    % Draw arrow from origin to P&#10;    \draw[-&gt;] (0,0) -- (45:1);&#10;    % Draw angle arc and label&#10;    \draw[thick] (0.4,0) arc[start angle=0,end angle=45,radius=0.4];&#10;    \node at (22.5:0.6) {$\theta $};&#10;\end{tikzpicture}&#10;&#10;&#10;\end{document}" title="IguanaTex Picture Display">
            <a:extLst>
              <a:ext uri="{FF2B5EF4-FFF2-40B4-BE49-F238E27FC236}">
                <a16:creationId xmlns:a16="http://schemas.microsoft.com/office/drawing/2014/main" id="{4A08170F-25E2-77A2-9A49-7947C4F62626}"/>
              </a:ext>
            </a:extLst>
          </p:cNvPr>
          <p:cNvPicPr>
            <a:picLocks noChangeAspect="1"/>
          </p:cNvPicPr>
          <p:nvPr>
            <p:custDataLst>
              <p:tags r:id="rId6"/>
            </p:custDataLst>
          </p:nvPr>
        </p:nvPicPr>
        <p:blipFill>
          <a:blip r:embed="rId14"/>
          <a:stretch>
            <a:fillRect/>
          </a:stretch>
        </p:blipFill>
        <p:spPr>
          <a:xfrm>
            <a:off x="6669741" y="5527711"/>
            <a:ext cx="4571944" cy="4093832"/>
          </a:xfrm>
          <a:prstGeom prst="rect">
            <a:avLst/>
          </a:prstGeom>
        </p:spPr>
      </p:pic>
      <p:pic>
        <p:nvPicPr>
          <p:cNvPr id="45" name="図 44" descr="\documentclass{article}&#10;\usepackage{base, math_phys}&#10;\usepackage{pgfplots}&#10;\pgfplotsset{compat=1.17}&#10;\pagestyle{empty}&#10;\begin{document}&#10;&#10;\begin{tikzpicture}[scale = 2]&#10;    % Define the hyperbola&#10;    \begin{axis}[&#10;        axis lines=middle,&#10;        xlabel={X},&#10;        xmin=-3, xmax=3,&#10;        ymin=-2, ymax=2,&#10;        samples=100,&#10;        ticks=none&#10;    ]&#10;        % Plot the hyperbolas&#10;        \addplot[thick, domain=-2:2] ({sqrt(x^2+2)}, x);&#10;        \addplot[thick, domain=-2:2] ({-sqrt(x^2+2)}, x);&#10;        % Mark the point P at theta = pi/4&#10;        \addplot[only marks] coordinates {(2, 1.414)} node[above right] {P};&#10;        % Draw arrow from origin to P&#10;        \draw[-&gt;] (0,0) -- (2,1.414);&#10;        % Draw angle arc and label&#10;        \draw[thick] (0.5,0) arc[start angle=0,end angle=35,radius=0.5];&#10;        \node at (22.5:0.7) {$\theta$};&#10;&#9;&#9;\node at (0,0) [below left] {極};&#10;    \end{axis}&#10;\end{tikzpicture}&#10;&#10;&#10;\end{document}" title="IguanaTex Picture Display">
            <a:extLst>
              <a:ext uri="{FF2B5EF4-FFF2-40B4-BE49-F238E27FC236}">
                <a16:creationId xmlns:a16="http://schemas.microsoft.com/office/drawing/2014/main" id="{FA933C10-5361-5A12-C1CF-65586E1F4690}"/>
              </a:ext>
            </a:extLst>
          </p:cNvPr>
          <p:cNvPicPr>
            <a:picLocks noChangeAspect="1"/>
          </p:cNvPicPr>
          <p:nvPr>
            <p:custDataLst>
              <p:tags r:id="rId7"/>
            </p:custDataLst>
          </p:nvPr>
        </p:nvPicPr>
        <p:blipFill>
          <a:blip r:embed="rId15"/>
          <a:stretch>
            <a:fillRect/>
          </a:stretch>
        </p:blipFill>
        <p:spPr>
          <a:xfrm>
            <a:off x="12282314" y="5323400"/>
            <a:ext cx="5189898" cy="4309349"/>
          </a:xfrm>
          <a:prstGeom prst="rect">
            <a:avLst/>
          </a:prstGeom>
        </p:spPr>
      </p:pic>
      <p:sp>
        <p:nvSpPr>
          <p:cNvPr id="46" name="テキスト ボックス 45">
            <a:extLst>
              <a:ext uri="{FF2B5EF4-FFF2-40B4-BE49-F238E27FC236}">
                <a16:creationId xmlns:a16="http://schemas.microsoft.com/office/drawing/2014/main" id="{EC0A4220-6E5C-C5DA-0C4B-76932B64C0BD}"/>
              </a:ext>
            </a:extLst>
          </p:cNvPr>
          <p:cNvSpPr txBox="1"/>
          <p:nvPr/>
        </p:nvSpPr>
        <p:spPr>
          <a:xfrm>
            <a:off x="2362200" y="9632999"/>
            <a:ext cx="1197429" cy="523220"/>
          </a:xfrm>
          <a:prstGeom prst="rect">
            <a:avLst/>
          </a:prstGeom>
          <a:noFill/>
        </p:spPr>
        <p:txBody>
          <a:bodyPr wrap="square" rtlCol="0">
            <a:spAutoFit/>
          </a:bodyPr>
          <a:lstStyle/>
          <a:p>
            <a:pPr algn="ctr"/>
            <a:r>
              <a:rPr kumimoji="1" lang="en-US" altLang="ja-JP" sz="2800" dirty="0">
                <a:latin typeface="Hiragino Kaku Gothic Pro W3" panose="020B0300000000000000" pitchFamily="34" charset="-128"/>
                <a:ea typeface="Hiragino Kaku Gothic Pro W3" panose="020B0300000000000000" pitchFamily="34" charset="-128"/>
              </a:rPr>
              <a:t>( </a:t>
            </a:r>
            <a:r>
              <a:rPr kumimoji="1" lang="en-US" altLang="ja-JP" sz="2800" dirty="0" err="1">
                <a:latin typeface="Hiragino Kaku Gothic Pro W3" panose="020B0300000000000000" pitchFamily="34" charset="-128"/>
                <a:ea typeface="Hiragino Kaku Gothic Pro W3" panose="020B0300000000000000" pitchFamily="34" charset="-128"/>
              </a:rPr>
              <a:t>i</a:t>
            </a:r>
            <a:r>
              <a:rPr kumimoji="1" lang="en-US" altLang="ja-JP" sz="2800" dirty="0">
                <a:latin typeface="Hiragino Kaku Gothic Pro W3" panose="020B0300000000000000" pitchFamily="34" charset="-128"/>
                <a:ea typeface="Hiragino Kaku Gothic Pro W3" panose="020B0300000000000000" pitchFamily="34" charset="-128"/>
              </a:rPr>
              <a:t> )</a:t>
            </a:r>
            <a:endParaRPr kumimoji="1" lang="ja-JP" altLang="en-US" sz="2800">
              <a:latin typeface="Hiragino Kaku Gothic Pro W3" panose="020B0300000000000000" pitchFamily="34" charset="-128"/>
              <a:ea typeface="Hiragino Kaku Gothic Pro W3" panose="020B0300000000000000" pitchFamily="34" charset="-128"/>
            </a:endParaRPr>
          </a:p>
        </p:txBody>
      </p:sp>
      <p:sp>
        <p:nvSpPr>
          <p:cNvPr id="47" name="テキスト ボックス 46">
            <a:extLst>
              <a:ext uri="{FF2B5EF4-FFF2-40B4-BE49-F238E27FC236}">
                <a16:creationId xmlns:a16="http://schemas.microsoft.com/office/drawing/2014/main" id="{349B4041-9648-4C4A-89F7-FFD6A85AB667}"/>
              </a:ext>
            </a:extLst>
          </p:cNvPr>
          <p:cNvSpPr txBox="1"/>
          <p:nvPr/>
        </p:nvSpPr>
        <p:spPr>
          <a:xfrm>
            <a:off x="8540315" y="9633249"/>
            <a:ext cx="1197429" cy="523220"/>
          </a:xfrm>
          <a:prstGeom prst="rect">
            <a:avLst/>
          </a:prstGeom>
          <a:noFill/>
        </p:spPr>
        <p:txBody>
          <a:bodyPr wrap="square" rtlCol="0">
            <a:spAutoFit/>
          </a:bodyPr>
          <a:lstStyle/>
          <a:p>
            <a:pPr algn="ctr"/>
            <a:r>
              <a:rPr kumimoji="1" lang="en-US" altLang="ja-JP" sz="2800" dirty="0">
                <a:latin typeface="Hiragino Kaku Gothic Pro W3" panose="020B0300000000000000" pitchFamily="34" charset="-128"/>
                <a:ea typeface="Hiragino Kaku Gothic Pro W3" panose="020B0300000000000000" pitchFamily="34" charset="-128"/>
              </a:rPr>
              <a:t>( ii )</a:t>
            </a:r>
            <a:endParaRPr kumimoji="1" lang="ja-JP" altLang="en-US" sz="2800">
              <a:latin typeface="Hiragino Kaku Gothic Pro W3" panose="020B0300000000000000" pitchFamily="34" charset="-128"/>
              <a:ea typeface="Hiragino Kaku Gothic Pro W3" panose="020B0300000000000000" pitchFamily="34" charset="-128"/>
            </a:endParaRPr>
          </a:p>
        </p:txBody>
      </p:sp>
      <p:sp>
        <p:nvSpPr>
          <p:cNvPr id="48" name="テキスト ボックス 47">
            <a:extLst>
              <a:ext uri="{FF2B5EF4-FFF2-40B4-BE49-F238E27FC236}">
                <a16:creationId xmlns:a16="http://schemas.microsoft.com/office/drawing/2014/main" id="{ECAA99EB-DFF0-F22A-18F3-4A38834EAEBE}"/>
              </a:ext>
            </a:extLst>
          </p:cNvPr>
          <p:cNvSpPr txBox="1"/>
          <p:nvPr/>
        </p:nvSpPr>
        <p:spPr>
          <a:xfrm>
            <a:off x="14278548" y="9763780"/>
            <a:ext cx="1197429" cy="523220"/>
          </a:xfrm>
          <a:prstGeom prst="rect">
            <a:avLst/>
          </a:prstGeom>
          <a:noFill/>
        </p:spPr>
        <p:txBody>
          <a:bodyPr wrap="square" rtlCol="0">
            <a:spAutoFit/>
          </a:bodyPr>
          <a:lstStyle/>
          <a:p>
            <a:pPr algn="ctr"/>
            <a:r>
              <a:rPr kumimoji="1" lang="en-US" altLang="ja-JP" sz="2800" dirty="0">
                <a:latin typeface="Hiragino Kaku Gothic Pro W3" panose="020B0300000000000000" pitchFamily="34" charset="-128"/>
                <a:ea typeface="Hiragino Kaku Gothic Pro W3" panose="020B0300000000000000" pitchFamily="34" charset="-128"/>
              </a:rPr>
              <a:t>( iii )</a:t>
            </a:r>
            <a:endParaRPr kumimoji="1" lang="ja-JP" altLang="en-US" sz="28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714075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A180DD-4314-EE94-0613-475C68E4D68A}"/>
              </a:ext>
            </a:extLst>
          </p:cNvPr>
          <p:cNvSpPr>
            <a:spLocks noGrp="1"/>
          </p:cNvSpPr>
          <p:nvPr>
            <p:ph type="title"/>
          </p:nvPr>
        </p:nvSpPr>
        <p:spPr/>
        <p:txBody>
          <a:bodyPr/>
          <a:lstStyle/>
          <a:p>
            <a:r>
              <a:rPr kumimoji="1" lang="ja-JP" altLang="en-US"/>
              <a:t>極方程式が表す様々な曲線の例</a:t>
            </a:r>
          </a:p>
        </p:txBody>
      </p:sp>
      <p:sp>
        <p:nvSpPr>
          <p:cNvPr id="3" name="コンテンツ プレースホルダー 2">
            <a:extLst>
              <a:ext uri="{FF2B5EF4-FFF2-40B4-BE49-F238E27FC236}">
                <a16:creationId xmlns:a16="http://schemas.microsoft.com/office/drawing/2014/main" id="{57B55BE0-132F-8BB5-7D72-794ADA90501E}"/>
              </a:ext>
            </a:extLst>
          </p:cNvPr>
          <p:cNvSpPr>
            <a:spLocks noGrp="1"/>
          </p:cNvSpPr>
          <p:nvPr>
            <p:ph idx="1"/>
          </p:nvPr>
        </p:nvSpPr>
        <p:spPr/>
        <p:txBody>
          <a:bodyPr/>
          <a:lstStyle/>
          <a:p>
            <a:r>
              <a:rPr kumimoji="1" lang="ja-JP" altLang="en-US"/>
              <a:t>本授業のサポートページを用いて、極方程式とそれが表す図形を</a:t>
            </a:r>
            <a:br>
              <a:rPr kumimoji="1" lang="en-US" altLang="ja-JP" dirty="0"/>
            </a:br>
            <a:r>
              <a:rPr kumimoji="1" lang="ja-JP" altLang="en-US"/>
              <a:t>視覚的に理解しよう。</a:t>
            </a:r>
            <a:endParaRPr kumimoji="1" lang="en-US" altLang="ja-JP" dirty="0"/>
          </a:p>
          <a:p>
            <a:r>
              <a:rPr kumimoji="1" lang="ja-JP" altLang="en-US"/>
              <a:t>極方程式の　と　がグラフ上ではどのような関係を持って変化するか、実際にアニメーションを動かしながら理解しよう。</a:t>
            </a:r>
            <a:endParaRPr kumimoji="1" lang="en-US" altLang="ja-JP" dirty="0"/>
          </a:p>
          <a:p>
            <a:r>
              <a:rPr kumimoji="1" lang="ja-JP" altLang="en-US"/>
              <a:t>各図形についての説明はサポートページを参照のこと。</a:t>
            </a:r>
            <a:endParaRPr kumimoji="1" lang="en-US" altLang="ja-JP" dirty="0"/>
          </a:p>
          <a:p>
            <a:endParaRPr kumimoji="1" lang="ja-JP" altLang="en-US"/>
          </a:p>
        </p:txBody>
      </p:sp>
      <p:pic>
        <p:nvPicPr>
          <p:cNvPr id="5" name="図 4" descr="\documentclass{article}&#10;\usepackage{base, math_phys}&#10;\pagestyle{empty}&#10;\begin{document}&#10;$\theta$&#10;&#10;&#10;\end{document}" title="IguanaTex Picture Display">
            <a:extLst>
              <a:ext uri="{FF2B5EF4-FFF2-40B4-BE49-F238E27FC236}">
                <a16:creationId xmlns:a16="http://schemas.microsoft.com/office/drawing/2014/main" id="{E91FA74E-1F54-2329-CDCB-C291900E76B3}"/>
              </a:ext>
            </a:extLst>
          </p:cNvPr>
          <p:cNvPicPr>
            <a:picLocks noChangeAspect="1"/>
          </p:cNvPicPr>
          <p:nvPr>
            <p:custDataLst>
              <p:tags r:id="rId1"/>
            </p:custDataLst>
          </p:nvPr>
        </p:nvPicPr>
        <p:blipFill>
          <a:blip r:embed="rId4"/>
          <a:stretch>
            <a:fillRect/>
          </a:stretch>
        </p:blipFill>
        <p:spPr>
          <a:xfrm>
            <a:off x="4953000" y="3771900"/>
            <a:ext cx="228600" cy="400050"/>
          </a:xfrm>
          <a:prstGeom prst="rect">
            <a:avLst/>
          </a:prstGeom>
        </p:spPr>
      </p:pic>
      <p:pic>
        <p:nvPicPr>
          <p:cNvPr id="7" name="図 6" descr="\documentclass{article}&#10;\usepackage{base, math_phys}&#10;\pagestyle{empty}&#10;\begin{document}&#10;$r$&#10;&#10;&#10;\end{document}" title="IguanaTex Picture Display">
            <a:extLst>
              <a:ext uri="{FF2B5EF4-FFF2-40B4-BE49-F238E27FC236}">
                <a16:creationId xmlns:a16="http://schemas.microsoft.com/office/drawing/2014/main" id="{1F27ECB0-4D21-FB2F-463B-BEB09D352363}"/>
              </a:ext>
            </a:extLst>
          </p:cNvPr>
          <p:cNvPicPr>
            <a:picLocks noChangeAspect="1"/>
          </p:cNvPicPr>
          <p:nvPr>
            <p:custDataLst>
              <p:tags r:id="rId2"/>
            </p:custDataLst>
          </p:nvPr>
        </p:nvPicPr>
        <p:blipFill>
          <a:blip r:embed="rId5"/>
          <a:stretch>
            <a:fillRect/>
          </a:stretch>
        </p:blipFill>
        <p:spPr>
          <a:xfrm>
            <a:off x="4038600" y="3848100"/>
            <a:ext cx="243840" cy="304800"/>
          </a:xfrm>
          <a:prstGeom prst="rect">
            <a:avLst/>
          </a:prstGeom>
        </p:spPr>
      </p:pic>
    </p:spTree>
    <p:extLst>
      <p:ext uri="{BB962C8B-B14F-4D97-AF65-F5344CB8AC3E}">
        <p14:creationId xmlns:p14="http://schemas.microsoft.com/office/powerpoint/2010/main" val="1718408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DED2AC-F682-914A-9690-F356C495CEF6}"/>
              </a:ext>
            </a:extLst>
          </p:cNvPr>
          <p:cNvSpPr>
            <a:spLocks noGrp="1"/>
          </p:cNvSpPr>
          <p:nvPr>
            <p:ph type="title"/>
          </p:nvPr>
        </p:nvSpPr>
        <p:spPr/>
        <p:txBody>
          <a:bodyPr/>
          <a:lstStyle/>
          <a:p>
            <a:r>
              <a:rPr kumimoji="1" lang="ja-JP" altLang="en-US"/>
              <a:t>問題</a:t>
            </a:r>
            <a:r>
              <a:rPr kumimoji="1" lang="en-US" altLang="ja-JP" dirty="0"/>
              <a:t>2</a:t>
            </a:r>
            <a:r>
              <a:rPr kumimoji="1" lang="ja-JP" altLang="en-US"/>
              <a:t>　極方程式への変換</a:t>
            </a:r>
          </a:p>
        </p:txBody>
      </p:sp>
      <p:sp>
        <p:nvSpPr>
          <p:cNvPr id="3" name="コンテンツ プレースホルダー 2">
            <a:extLst>
              <a:ext uri="{FF2B5EF4-FFF2-40B4-BE49-F238E27FC236}">
                <a16:creationId xmlns:a16="http://schemas.microsoft.com/office/drawing/2014/main" id="{6C5687FE-475C-3EFB-A8B2-3EDA9095D7A5}"/>
              </a:ext>
            </a:extLst>
          </p:cNvPr>
          <p:cNvSpPr>
            <a:spLocks noGrp="1"/>
          </p:cNvSpPr>
          <p:nvPr>
            <p:ph idx="1"/>
          </p:nvPr>
        </p:nvSpPr>
        <p:spPr/>
        <p:txBody>
          <a:bodyPr/>
          <a:lstStyle/>
          <a:p>
            <a:pPr marL="0" indent="0">
              <a:buNone/>
            </a:pPr>
            <a:r>
              <a:rPr kumimoji="1" lang="ja-JP" altLang="en-US"/>
              <a:t>直交座標での表示が</a:t>
            </a:r>
            <a:endParaRPr kumimoji="1" lang="en-US" altLang="ja-JP" dirty="0"/>
          </a:p>
          <a:p>
            <a:endParaRPr kumimoji="1" lang="en-US" altLang="ja-JP" dirty="0"/>
          </a:p>
          <a:p>
            <a:pPr marL="0" indent="0">
              <a:buNone/>
            </a:pPr>
            <a:r>
              <a:rPr kumimoji="1" lang="ja-JP" altLang="en-US"/>
              <a:t>の放物線を極方程式で表そう。</a:t>
            </a:r>
          </a:p>
        </p:txBody>
      </p:sp>
      <p:pic>
        <p:nvPicPr>
          <p:cNvPr id="5" name="図 4" descr="\documentclass{article}&#10;\usepackage{base, math_phys}&#10;\pagestyle{empty}&#10;\begin{document}&#10;$y=4x^2$&#10;&#10;&#10;\end{document}" title="IguanaTex Picture Display">
            <a:extLst>
              <a:ext uri="{FF2B5EF4-FFF2-40B4-BE49-F238E27FC236}">
                <a16:creationId xmlns:a16="http://schemas.microsoft.com/office/drawing/2014/main" id="{8B92F66E-31A2-58B9-4AFF-70A5F29A41E5}"/>
              </a:ext>
            </a:extLst>
          </p:cNvPr>
          <p:cNvPicPr>
            <a:picLocks noChangeAspect="1"/>
          </p:cNvPicPr>
          <p:nvPr>
            <p:custDataLst>
              <p:tags r:id="rId1"/>
            </p:custDataLst>
          </p:nvPr>
        </p:nvPicPr>
        <p:blipFill>
          <a:blip r:embed="rId3"/>
          <a:stretch>
            <a:fillRect/>
          </a:stretch>
        </p:blipFill>
        <p:spPr>
          <a:xfrm>
            <a:off x="2971800" y="3086100"/>
            <a:ext cx="1828800" cy="609600"/>
          </a:xfrm>
          <a:prstGeom prst="rect">
            <a:avLst/>
          </a:prstGeom>
        </p:spPr>
      </p:pic>
    </p:spTree>
    <p:extLst>
      <p:ext uri="{BB962C8B-B14F-4D97-AF65-F5344CB8AC3E}">
        <p14:creationId xmlns:p14="http://schemas.microsoft.com/office/powerpoint/2010/main" val="3031315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0066D-07ED-7448-4194-C851FC7BE5C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302C7DB-421E-0499-547F-B4B718904046}"/>
              </a:ext>
            </a:extLst>
          </p:cNvPr>
          <p:cNvSpPr>
            <a:spLocks noGrp="1"/>
          </p:cNvSpPr>
          <p:nvPr>
            <p:ph type="title"/>
          </p:nvPr>
        </p:nvSpPr>
        <p:spPr/>
        <p:txBody>
          <a:bodyPr/>
          <a:lstStyle/>
          <a:p>
            <a:r>
              <a:rPr kumimoji="1" lang="ja-JP" altLang="en-US"/>
              <a:t>問題</a:t>
            </a:r>
            <a:r>
              <a:rPr kumimoji="1" lang="en-US" altLang="ja-JP" dirty="0"/>
              <a:t>2</a:t>
            </a:r>
            <a:r>
              <a:rPr kumimoji="1" lang="ja-JP" altLang="en-US"/>
              <a:t>　極方程式への変換</a:t>
            </a:r>
          </a:p>
        </p:txBody>
      </p:sp>
      <p:sp>
        <p:nvSpPr>
          <p:cNvPr id="3" name="コンテンツ プレースホルダー 2">
            <a:extLst>
              <a:ext uri="{FF2B5EF4-FFF2-40B4-BE49-F238E27FC236}">
                <a16:creationId xmlns:a16="http://schemas.microsoft.com/office/drawing/2014/main" id="{79B42CDE-0C1C-65D6-DDA8-AEA14893CFF1}"/>
              </a:ext>
            </a:extLst>
          </p:cNvPr>
          <p:cNvSpPr>
            <a:spLocks noGrp="1"/>
          </p:cNvSpPr>
          <p:nvPr>
            <p:ph idx="1"/>
          </p:nvPr>
        </p:nvSpPr>
        <p:spPr/>
        <p:txBody>
          <a:bodyPr/>
          <a:lstStyle/>
          <a:p>
            <a:pPr marL="0" indent="0">
              <a:buNone/>
            </a:pPr>
            <a:r>
              <a:rPr kumimoji="1" lang="ja-JP" altLang="en-US"/>
              <a:t>直交座標での表示が</a:t>
            </a:r>
            <a:endParaRPr kumimoji="1" lang="en-US" altLang="ja-JP" dirty="0"/>
          </a:p>
          <a:p>
            <a:endParaRPr kumimoji="1" lang="en-US" altLang="ja-JP" dirty="0"/>
          </a:p>
          <a:p>
            <a:pPr marL="0" indent="0">
              <a:buNone/>
            </a:pPr>
            <a:r>
              <a:rPr kumimoji="1" lang="ja-JP" altLang="en-US"/>
              <a:t>の放物線を極方程式で表そう。</a:t>
            </a:r>
          </a:p>
        </p:txBody>
      </p:sp>
      <p:pic>
        <p:nvPicPr>
          <p:cNvPr id="5" name="図 4" descr="\documentclass{article}&#10;\usepackage{base, math_phys}&#10;\pagestyle{empty}&#10;\begin{document}&#10;$y=4x^2$&#10;&#10;&#10;\end{document}" title="IguanaTex Picture Display">
            <a:extLst>
              <a:ext uri="{FF2B5EF4-FFF2-40B4-BE49-F238E27FC236}">
                <a16:creationId xmlns:a16="http://schemas.microsoft.com/office/drawing/2014/main" id="{DF505CAE-DC8A-8620-CFA8-B67B7252ADAF}"/>
              </a:ext>
            </a:extLst>
          </p:cNvPr>
          <p:cNvPicPr>
            <a:picLocks noChangeAspect="1"/>
          </p:cNvPicPr>
          <p:nvPr>
            <p:custDataLst>
              <p:tags r:id="rId1"/>
            </p:custDataLst>
          </p:nvPr>
        </p:nvPicPr>
        <p:blipFill>
          <a:blip r:embed="rId5"/>
          <a:stretch>
            <a:fillRect/>
          </a:stretch>
        </p:blipFill>
        <p:spPr>
          <a:xfrm>
            <a:off x="2971800" y="3086100"/>
            <a:ext cx="1828800" cy="609600"/>
          </a:xfrm>
          <a:prstGeom prst="rect">
            <a:avLst/>
          </a:prstGeom>
        </p:spPr>
      </p:pic>
      <p:sp>
        <p:nvSpPr>
          <p:cNvPr id="4" name="テキスト ボックス 3">
            <a:extLst>
              <a:ext uri="{FF2B5EF4-FFF2-40B4-BE49-F238E27FC236}">
                <a16:creationId xmlns:a16="http://schemas.microsoft.com/office/drawing/2014/main" id="{9EEA6FBE-CFAD-BEC4-988F-D82CDAE2F2DD}"/>
              </a:ext>
            </a:extLst>
          </p:cNvPr>
          <p:cNvSpPr txBox="1"/>
          <p:nvPr/>
        </p:nvSpPr>
        <p:spPr>
          <a:xfrm>
            <a:off x="838200" y="5184214"/>
            <a:ext cx="9982200" cy="646331"/>
          </a:xfrm>
          <a:prstGeom prst="rect">
            <a:avLst/>
          </a:prstGeom>
          <a:noFill/>
        </p:spPr>
        <p:txBody>
          <a:bodyPr wrap="square" rtlCol="0">
            <a:spAutoFit/>
          </a:bodyPr>
          <a:lstStyle/>
          <a:p>
            <a:r>
              <a:rPr kumimoji="1" lang="ja-JP" altLang="en-US" sz="3600" u="sng">
                <a:latin typeface="Hiragino Kaku Gothic Pro W3" panose="020B0300000000000000" pitchFamily="34" charset="-128"/>
                <a:ea typeface="Hiragino Kaku Gothic Pro W3" panose="020B0300000000000000" pitchFamily="34" charset="-128"/>
              </a:rPr>
              <a:t>ヒント</a:t>
            </a:r>
            <a:r>
              <a:rPr kumimoji="1" lang="en-US" altLang="ja-JP" sz="3600" u="sng" dirty="0">
                <a:latin typeface="Hiragino Kaku Gothic Pro W3" panose="020B0300000000000000" pitchFamily="34" charset="-128"/>
                <a:ea typeface="Hiragino Kaku Gothic Pro W3" panose="020B0300000000000000" pitchFamily="34" charset="-128"/>
              </a:rPr>
              <a:t>.</a:t>
            </a:r>
            <a:r>
              <a:rPr kumimoji="1" lang="ja-JP" altLang="en-US" sz="3600">
                <a:latin typeface="Hiragino Kaku Gothic Pro W3" panose="020B0300000000000000" pitchFamily="34" charset="-128"/>
                <a:ea typeface="Hiragino Kaku Gothic Pro W3" panose="020B0300000000000000" pitchFamily="34" charset="-128"/>
              </a:rPr>
              <a:t>　　　をそれぞれ極座標で表すと</a:t>
            </a:r>
          </a:p>
        </p:txBody>
      </p:sp>
      <p:pic>
        <p:nvPicPr>
          <p:cNvPr id="7" name="図 6" descr="\documentclass{article}&#10;\usepackage{base, math_phys}&#10;\pagestyle{empty}&#10;\begin{document}&#10;$(x,y)$&#10;&#10;&#10;\end{document}" title="IguanaTex Picture Display">
            <a:extLst>
              <a:ext uri="{FF2B5EF4-FFF2-40B4-BE49-F238E27FC236}">
                <a16:creationId xmlns:a16="http://schemas.microsoft.com/office/drawing/2014/main" id="{3E427F40-4E48-DE4D-230B-501C81C17AAB}"/>
              </a:ext>
            </a:extLst>
          </p:cNvPr>
          <p:cNvPicPr>
            <a:picLocks noChangeAspect="1"/>
          </p:cNvPicPr>
          <p:nvPr>
            <p:custDataLst>
              <p:tags r:id="rId2"/>
            </p:custDataLst>
          </p:nvPr>
        </p:nvPicPr>
        <p:blipFill>
          <a:blip r:embed="rId6"/>
          <a:stretch>
            <a:fillRect/>
          </a:stretch>
        </p:blipFill>
        <p:spPr>
          <a:xfrm>
            <a:off x="2667000" y="5253379"/>
            <a:ext cx="1066800" cy="508000"/>
          </a:xfrm>
          <a:prstGeom prst="rect">
            <a:avLst/>
          </a:prstGeom>
        </p:spPr>
      </p:pic>
      <p:pic>
        <p:nvPicPr>
          <p:cNvPr id="8" name="図 7" descr="\documentclass{article}&#10;\usepackage{base, math_phys}&#10;\pagestyle{empty}&#10;\begin{document}&#10;&#10;\begin{equation*}&#10;        \begin{cases*}&#10;            x= r \cos \theta &amp; \\&#10;            y= r \sin \theta &amp;&#10;        \end{cases*}&#10;    \end{equation*}&#10;&#10;&#10;\end{document}" title="IguanaTex Picture Display">
            <a:extLst>
              <a:ext uri="{FF2B5EF4-FFF2-40B4-BE49-F238E27FC236}">
                <a16:creationId xmlns:a16="http://schemas.microsoft.com/office/drawing/2014/main" id="{AA9E9D9E-8904-66EC-AB13-1D190331FD26}"/>
              </a:ext>
            </a:extLst>
          </p:cNvPr>
          <p:cNvPicPr>
            <a:picLocks noChangeAspect="1"/>
          </p:cNvPicPr>
          <p:nvPr>
            <p:custDataLst>
              <p:tags r:id="rId3"/>
            </p:custDataLst>
          </p:nvPr>
        </p:nvPicPr>
        <p:blipFill>
          <a:blip r:embed="rId7"/>
          <a:stretch>
            <a:fillRect/>
          </a:stretch>
        </p:blipFill>
        <p:spPr>
          <a:xfrm>
            <a:off x="1752600" y="6057900"/>
            <a:ext cx="3048000" cy="1758462"/>
          </a:xfrm>
          <a:prstGeom prst="rect">
            <a:avLst/>
          </a:prstGeom>
        </p:spPr>
      </p:pic>
      <p:sp>
        <p:nvSpPr>
          <p:cNvPr id="9" name="テキスト ボックス 8">
            <a:extLst>
              <a:ext uri="{FF2B5EF4-FFF2-40B4-BE49-F238E27FC236}">
                <a16:creationId xmlns:a16="http://schemas.microsoft.com/office/drawing/2014/main" id="{161F78DE-C21F-CA43-11CC-500CC9B0FFAF}"/>
              </a:ext>
            </a:extLst>
          </p:cNvPr>
          <p:cNvSpPr txBox="1"/>
          <p:nvPr/>
        </p:nvSpPr>
        <p:spPr>
          <a:xfrm>
            <a:off x="838200" y="8043741"/>
            <a:ext cx="9982200" cy="646331"/>
          </a:xfrm>
          <a:prstGeom prst="rect">
            <a:avLst/>
          </a:prstGeom>
          <a:noFill/>
        </p:spPr>
        <p:txBody>
          <a:bodyPr wrap="square" rtlCol="0">
            <a:spAutoFit/>
          </a:bodyPr>
          <a:lstStyle/>
          <a:p>
            <a:r>
              <a:rPr kumimoji="1" lang="ja-JP" altLang="en-US" sz="3600">
                <a:latin typeface="Hiragino Kaku Gothic Pro W3" panose="020B0300000000000000" pitchFamily="34" charset="-128"/>
                <a:ea typeface="Hiragino Kaku Gothic Pro W3" panose="020B0300000000000000" pitchFamily="34" charset="-128"/>
              </a:rPr>
              <a:t>だった！</a:t>
            </a:r>
          </a:p>
        </p:txBody>
      </p:sp>
    </p:spTree>
    <p:extLst>
      <p:ext uri="{BB962C8B-B14F-4D97-AF65-F5344CB8AC3E}">
        <p14:creationId xmlns:p14="http://schemas.microsoft.com/office/powerpoint/2010/main" val="3302867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375E30-A697-3C54-3822-4AAE199658E4}"/>
              </a:ext>
            </a:extLst>
          </p:cNvPr>
          <p:cNvSpPr>
            <a:spLocks noGrp="1"/>
          </p:cNvSpPr>
          <p:nvPr>
            <p:ph type="title"/>
          </p:nvPr>
        </p:nvSpPr>
        <p:spPr/>
        <p:txBody>
          <a:bodyPr/>
          <a:lstStyle/>
          <a:p>
            <a:r>
              <a:rPr kumimoji="1" lang="ja-JP" altLang="en-US"/>
              <a:t>問題</a:t>
            </a:r>
            <a:r>
              <a:rPr kumimoji="1" lang="en-US" altLang="ja-JP" dirty="0"/>
              <a:t>2</a:t>
            </a:r>
            <a:r>
              <a:rPr kumimoji="1" lang="ja-JP" altLang="en-US"/>
              <a:t>　解答</a:t>
            </a:r>
          </a:p>
        </p:txBody>
      </p:sp>
      <p:sp>
        <p:nvSpPr>
          <p:cNvPr id="3" name="コンテンツ プレースホルダー 2">
            <a:extLst>
              <a:ext uri="{FF2B5EF4-FFF2-40B4-BE49-F238E27FC236}">
                <a16:creationId xmlns:a16="http://schemas.microsoft.com/office/drawing/2014/main" id="{FF917F7A-9F23-92D7-2CB9-F969398F575C}"/>
              </a:ext>
            </a:extLst>
          </p:cNvPr>
          <p:cNvSpPr>
            <a:spLocks noGrp="1"/>
          </p:cNvSpPr>
          <p:nvPr>
            <p:ph idx="1"/>
          </p:nvPr>
        </p:nvSpPr>
        <p:spPr>
          <a:xfrm>
            <a:off x="838200" y="1943100"/>
            <a:ext cx="16916400" cy="8332617"/>
          </a:xfrm>
        </p:spPr>
        <p:txBody>
          <a:bodyPr>
            <a:normAutofit/>
          </a:bodyPr>
          <a:lstStyle/>
          <a:p>
            <a:pPr marL="0" indent="0">
              <a:spcBef>
                <a:spcPts val="264"/>
              </a:spcBef>
              <a:spcAft>
                <a:spcPts val="1200"/>
              </a:spcAft>
              <a:buNone/>
            </a:pPr>
            <a:r>
              <a:rPr kumimoji="1" lang="ja-JP" altLang="en-US" sz="3600"/>
              <a:t>　　　　に極座標表示</a:t>
            </a:r>
            <a:endParaRPr kumimoji="1" lang="en-US" altLang="ja-JP" sz="3600" dirty="0"/>
          </a:p>
          <a:p>
            <a:pPr marL="0" indent="0">
              <a:spcBef>
                <a:spcPts val="264"/>
              </a:spcBef>
              <a:spcAft>
                <a:spcPts val="1200"/>
              </a:spcAft>
              <a:buNone/>
            </a:pPr>
            <a:endParaRPr kumimoji="1" lang="en-US" altLang="ja-JP" sz="3600" dirty="0"/>
          </a:p>
          <a:p>
            <a:pPr marL="0" indent="0">
              <a:spcBef>
                <a:spcPts val="264"/>
              </a:spcBef>
              <a:spcAft>
                <a:spcPts val="1200"/>
              </a:spcAft>
              <a:buNone/>
            </a:pPr>
            <a:endParaRPr kumimoji="1" lang="en-US" altLang="ja-JP" sz="3600" dirty="0"/>
          </a:p>
          <a:p>
            <a:pPr marL="0" indent="0">
              <a:spcBef>
                <a:spcPts val="264"/>
              </a:spcBef>
              <a:spcAft>
                <a:spcPts val="1200"/>
              </a:spcAft>
              <a:buNone/>
            </a:pPr>
            <a:r>
              <a:rPr kumimoji="1" lang="ja-JP" altLang="en-US" sz="3600"/>
              <a:t>を代入すると、</a:t>
            </a:r>
            <a:endParaRPr kumimoji="1" lang="en-US" altLang="ja-JP" sz="3600" dirty="0"/>
          </a:p>
          <a:p>
            <a:pPr marL="0" indent="0">
              <a:spcBef>
                <a:spcPts val="264"/>
              </a:spcBef>
              <a:spcAft>
                <a:spcPts val="1200"/>
              </a:spcAft>
              <a:buNone/>
            </a:pPr>
            <a:endParaRPr kumimoji="1" lang="en-US" altLang="ja-JP" sz="3600" dirty="0"/>
          </a:p>
          <a:p>
            <a:pPr marL="0" indent="0">
              <a:spcBef>
                <a:spcPts val="264"/>
              </a:spcBef>
              <a:spcAft>
                <a:spcPts val="1200"/>
              </a:spcAft>
              <a:buNone/>
            </a:pPr>
            <a:endParaRPr kumimoji="1" lang="en-US" altLang="ja-JP" sz="3600" dirty="0"/>
          </a:p>
          <a:p>
            <a:pPr marL="0" indent="0">
              <a:spcBef>
                <a:spcPts val="264"/>
              </a:spcBef>
              <a:spcAft>
                <a:spcPts val="1200"/>
              </a:spcAft>
              <a:buNone/>
            </a:pPr>
            <a:r>
              <a:rPr kumimoji="1" lang="ja-JP" altLang="en-US" sz="3600"/>
              <a:t>となる。ここで　は恒等的に</a:t>
            </a:r>
            <a:r>
              <a:rPr kumimoji="1" lang="en-US" altLang="ja-JP" sz="3600" dirty="0"/>
              <a:t>0</a:t>
            </a:r>
            <a:r>
              <a:rPr kumimoji="1" lang="ja-JP" altLang="en-US" sz="3600"/>
              <a:t>ではないので、</a:t>
            </a:r>
            <a:endParaRPr kumimoji="1" lang="en-US" altLang="ja-JP" sz="3600" dirty="0"/>
          </a:p>
          <a:p>
            <a:pPr marL="0" indent="0">
              <a:spcBef>
                <a:spcPts val="264"/>
              </a:spcBef>
              <a:spcAft>
                <a:spcPts val="1200"/>
              </a:spcAft>
              <a:buNone/>
            </a:pPr>
            <a:endParaRPr kumimoji="1" lang="en-US" altLang="ja-JP" sz="3600" dirty="0"/>
          </a:p>
          <a:p>
            <a:pPr marL="0" indent="0">
              <a:spcBef>
                <a:spcPts val="264"/>
              </a:spcBef>
              <a:spcAft>
                <a:spcPts val="1200"/>
              </a:spcAft>
              <a:buNone/>
            </a:pPr>
            <a:endParaRPr kumimoji="1" lang="en-US" altLang="ja-JP" sz="3600" dirty="0"/>
          </a:p>
          <a:p>
            <a:pPr marL="0" indent="0">
              <a:spcBef>
                <a:spcPts val="264"/>
              </a:spcBef>
              <a:spcAft>
                <a:spcPts val="1200"/>
              </a:spcAft>
              <a:buNone/>
            </a:pPr>
            <a:endParaRPr kumimoji="1" lang="en-US" altLang="ja-JP" sz="3600" dirty="0"/>
          </a:p>
          <a:p>
            <a:pPr marL="0" indent="0">
              <a:spcBef>
                <a:spcPts val="264"/>
              </a:spcBef>
              <a:spcAft>
                <a:spcPts val="1200"/>
              </a:spcAft>
              <a:buNone/>
            </a:pPr>
            <a:r>
              <a:rPr kumimoji="1" lang="ja-JP" altLang="en-US" sz="3600"/>
              <a:t>を得る。</a:t>
            </a:r>
            <a:r>
              <a:rPr kumimoji="1" lang="en-US" altLang="ja-JP" sz="3600" dirty="0"/>
              <a:t>(</a:t>
            </a:r>
            <a:r>
              <a:rPr kumimoji="1" lang="ja-JP" altLang="en-US" sz="3600"/>
              <a:t>尚、　　　の点もこの式に含まれる</a:t>
            </a:r>
            <a:r>
              <a:rPr kumimoji="1" lang="en-US" altLang="ja-JP" sz="3600" dirty="0"/>
              <a:t>)</a:t>
            </a:r>
            <a:endParaRPr kumimoji="1" lang="ja-JP" altLang="en-US" sz="3600"/>
          </a:p>
        </p:txBody>
      </p:sp>
      <p:pic>
        <p:nvPicPr>
          <p:cNvPr id="4" name="図 3" descr="\documentclass{article}&#10;\usepackage{base, math_phys}&#10;\pagestyle{empty}&#10;\begin{document}&#10;$y=4x^2$&#10;&#10;&#10;\end{document}" title="IguanaTex Picture Display">
            <a:extLst>
              <a:ext uri="{FF2B5EF4-FFF2-40B4-BE49-F238E27FC236}">
                <a16:creationId xmlns:a16="http://schemas.microsoft.com/office/drawing/2014/main" id="{2994E8FD-37C2-1BDD-E3CB-1DFA11A9EFBB}"/>
              </a:ext>
            </a:extLst>
          </p:cNvPr>
          <p:cNvPicPr>
            <a:picLocks noChangeAspect="1"/>
          </p:cNvPicPr>
          <p:nvPr>
            <p:custDataLst>
              <p:tags r:id="rId1"/>
            </p:custDataLst>
          </p:nvPr>
        </p:nvPicPr>
        <p:blipFill>
          <a:blip r:embed="rId8"/>
          <a:stretch>
            <a:fillRect/>
          </a:stretch>
        </p:blipFill>
        <p:spPr>
          <a:xfrm>
            <a:off x="1143000" y="1995317"/>
            <a:ext cx="1524000" cy="508000"/>
          </a:xfrm>
          <a:prstGeom prst="rect">
            <a:avLst/>
          </a:prstGeom>
        </p:spPr>
      </p:pic>
      <p:pic>
        <p:nvPicPr>
          <p:cNvPr id="5" name="図 4" descr="\documentclass{article}&#10;\usepackage{base, math_phys}&#10;\pagestyle{empty}&#10;\begin{document}&#10;&#10;\begin{equation*}&#10;        \begin{cases*}&#10;            x= r \cos \theta &amp; \\&#10;            y= r \sin \theta &amp;&#10;        \end{cases*}&#10;    \end{equation*}&#10;&#10;&#10;\end{document}" title="IguanaTex Picture Display">
            <a:extLst>
              <a:ext uri="{FF2B5EF4-FFF2-40B4-BE49-F238E27FC236}">
                <a16:creationId xmlns:a16="http://schemas.microsoft.com/office/drawing/2014/main" id="{B5FD6CA7-C55A-FF5C-3759-F1A1CF4C9BDB}"/>
              </a:ext>
            </a:extLst>
          </p:cNvPr>
          <p:cNvPicPr>
            <a:picLocks noChangeAspect="1"/>
          </p:cNvPicPr>
          <p:nvPr>
            <p:custDataLst>
              <p:tags r:id="rId2"/>
            </p:custDataLst>
          </p:nvPr>
        </p:nvPicPr>
        <p:blipFill>
          <a:blip r:embed="rId9"/>
          <a:stretch>
            <a:fillRect/>
          </a:stretch>
        </p:blipFill>
        <p:spPr>
          <a:xfrm>
            <a:off x="1810871" y="2692351"/>
            <a:ext cx="2514600" cy="1450731"/>
          </a:xfrm>
          <a:prstGeom prst="rect">
            <a:avLst/>
          </a:prstGeom>
        </p:spPr>
      </p:pic>
      <p:pic>
        <p:nvPicPr>
          <p:cNvPr id="7" name="図 6" descr="\documentclass{article}&#10;\usepackage{base, math_phys}&#10;\pagestyle{empty}&#10;\begin{document}&#10;&#10;\begin{align*}&#10;    &amp;r\sin \theta = 4r^2 \cos ^2\theta\\&#10;    &amp;\iff r(4r\cos ^2 \theta - \sin \theta) = 0&#10;\end{align*}&#10;&#10;&#10;\end{document}" title="IguanaTex Picture Display">
            <a:extLst>
              <a:ext uri="{FF2B5EF4-FFF2-40B4-BE49-F238E27FC236}">
                <a16:creationId xmlns:a16="http://schemas.microsoft.com/office/drawing/2014/main" id="{6D50926F-4F7D-5572-2F6A-DD035B48ECC7}"/>
              </a:ext>
            </a:extLst>
          </p:cNvPr>
          <p:cNvPicPr>
            <a:picLocks noChangeAspect="1"/>
          </p:cNvPicPr>
          <p:nvPr>
            <p:custDataLst>
              <p:tags r:id="rId3"/>
            </p:custDataLst>
          </p:nvPr>
        </p:nvPicPr>
        <p:blipFill>
          <a:blip r:embed="rId10"/>
          <a:stretch>
            <a:fillRect/>
          </a:stretch>
        </p:blipFill>
        <p:spPr>
          <a:xfrm>
            <a:off x="1824318" y="4865517"/>
            <a:ext cx="6451600" cy="1422400"/>
          </a:xfrm>
          <a:prstGeom prst="rect">
            <a:avLst/>
          </a:prstGeom>
        </p:spPr>
      </p:pic>
      <p:pic>
        <p:nvPicPr>
          <p:cNvPr id="9" name="図 8" descr="\documentclass{article}&#10;\usepackage{base, math_phys}&#10;\pagestyle{empty}&#10;\begin{document}&#10;$r$&#10;&#10;&#10;\end{document}" title="IguanaTex Picture Display">
            <a:extLst>
              <a:ext uri="{FF2B5EF4-FFF2-40B4-BE49-F238E27FC236}">
                <a16:creationId xmlns:a16="http://schemas.microsoft.com/office/drawing/2014/main" id="{BD2843BD-ECFC-DD3D-1BFE-B3F97A7EC659}"/>
              </a:ext>
            </a:extLst>
          </p:cNvPr>
          <p:cNvPicPr>
            <a:picLocks noChangeAspect="1"/>
          </p:cNvPicPr>
          <p:nvPr>
            <p:custDataLst>
              <p:tags r:id="rId4"/>
            </p:custDataLst>
          </p:nvPr>
        </p:nvPicPr>
        <p:blipFill>
          <a:blip r:embed="rId11"/>
          <a:stretch>
            <a:fillRect/>
          </a:stretch>
        </p:blipFill>
        <p:spPr>
          <a:xfrm>
            <a:off x="4214040" y="6587226"/>
            <a:ext cx="222861" cy="278577"/>
          </a:xfrm>
          <a:prstGeom prst="rect">
            <a:avLst/>
          </a:prstGeom>
        </p:spPr>
      </p:pic>
      <p:pic>
        <p:nvPicPr>
          <p:cNvPr id="13" name="図 12" descr="\documentclass{article}&#10;\usepackage{base, math_phys}&#10;\pagestyle{empty}&#10;\begin{document}&#10;\begin{align*}&#10;    &amp;4r\cos ^2 \theta - \sin \theta = 0\\&#10;    &amp;\iff r=\boxed{\frac{\sin \theta}{4\cos ^2\theta}}=\boxed{\frac{1}{4}\tan \theta \sin \theta}&#10;\end{align*}&#10;&#10;&#10;\end{document}" title="IguanaTex Picture Display">
            <a:extLst>
              <a:ext uri="{FF2B5EF4-FFF2-40B4-BE49-F238E27FC236}">
                <a16:creationId xmlns:a16="http://schemas.microsoft.com/office/drawing/2014/main" id="{25E26A7F-1D14-1063-09EE-62F935A1E782}"/>
              </a:ext>
            </a:extLst>
          </p:cNvPr>
          <p:cNvPicPr>
            <a:picLocks noChangeAspect="1"/>
          </p:cNvPicPr>
          <p:nvPr>
            <p:custDataLst>
              <p:tags r:id="rId5"/>
            </p:custDataLst>
          </p:nvPr>
        </p:nvPicPr>
        <p:blipFill>
          <a:blip r:embed="rId12"/>
          <a:stretch>
            <a:fillRect/>
          </a:stretch>
        </p:blipFill>
        <p:spPr>
          <a:xfrm>
            <a:off x="1783976" y="7049532"/>
            <a:ext cx="7360024" cy="2049627"/>
          </a:xfrm>
          <a:prstGeom prst="rect">
            <a:avLst/>
          </a:prstGeom>
        </p:spPr>
      </p:pic>
      <p:pic>
        <p:nvPicPr>
          <p:cNvPr id="2050" name="Picture 2" descr="怪盗のイラスト">
            <a:extLst>
              <a:ext uri="{FF2B5EF4-FFF2-40B4-BE49-F238E27FC236}">
                <a16:creationId xmlns:a16="http://schemas.microsoft.com/office/drawing/2014/main" id="{1C70D6DA-BE7B-ED8C-8A12-7010F4D4D9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58800" y="4579251"/>
            <a:ext cx="4495800" cy="5467865"/>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descr="\documentclass{article}&#10;\usepackage{base, math_phys}&#10;\pagestyle{empty}&#10;\begin{document}&#10;$r=0$&#10;&#10;&#10;\end{document}" title="IguanaTex Picture Display">
            <a:extLst>
              <a:ext uri="{FF2B5EF4-FFF2-40B4-BE49-F238E27FC236}">
                <a16:creationId xmlns:a16="http://schemas.microsoft.com/office/drawing/2014/main" id="{2B88AF46-6BE1-6F0B-8F9B-D4DACF182FE5}"/>
              </a:ext>
            </a:extLst>
          </p:cNvPr>
          <p:cNvPicPr>
            <a:picLocks noChangeAspect="1"/>
          </p:cNvPicPr>
          <p:nvPr>
            <p:custDataLst>
              <p:tags r:id="rId6"/>
            </p:custDataLst>
          </p:nvPr>
        </p:nvPicPr>
        <p:blipFill>
          <a:blip r:embed="rId14"/>
          <a:stretch>
            <a:fillRect/>
          </a:stretch>
        </p:blipFill>
        <p:spPr>
          <a:xfrm>
            <a:off x="3796175" y="9446937"/>
            <a:ext cx="1281451" cy="390008"/>
          </a:xfrm>
          <a:prstGeom prst="rect">
            <a:avLst/>
          </a:prstGeom>
        </p:spPr>
      </p:pic>
    </p:spTree>
    <p:extLst>
      <p:ext uri="{BB962C8B-B14F-4D97-AF65-F5344CB8AC3E}">
        <p14:creationId xmlns:p14="http://schemas.microsoft.com/office/powerpoint/2010/main" val="817803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5CB01E-17A0-33DD-41E3-FC91CD91EDB4}"/>
              </a:ext>
            </a:extLst>
          </p:cNvPr>
          <p:cNvSpPr>
            <a:spLocks noGrp="1"/>
          </p:cNvSpPr>
          <p:nvPr>
            <p:ph type="title"/>
          </p:nvPr>
        </p:nvSpPr>
        <p:spPr/>
        <p:txBody>
          <a:bodyPr/>
          <a:lstStyle/>
          <a:p>
            <a:r>
              <a:rPr kumimoji="1" lang="ja-JP" altLang="en-US"/>
              <a:t>極方程式の描画</a:t>
            </a:r>
          </a:p>
        </p:txBody>
      </p:sp>
      <p:sp>
        <p:nvSpPr>
          <p:cNvPr id="3" name="コンテンツ プレースホルダー 2">
            <a:extLst>
              <a:ext uri="{FF2B5EF4-FFF2-40B4-BE49-F238E27FC236}">
                <a16:creationId xmlns:a16="http://schemas.microsoft.com/office/drawing/2014/main" id="{DC840668-2858-A01A-4107-3F5D60A97FCA}"/>
              </a:ext>
            </a:extLst>
          </p:cNvPr>
          <p:cNvSpPr>
            <a:spLocks noGrp="1"/>
          </p:cNvSpPr>
          <p:nvPr>
            <p:ph idx="1"/>
          </p:nvPr>
        </p:nvSpPr>
        <p:spPr/>
        <p:txBody>
          <a:bodyPr/>
          <a:lstStyle/>
          <a:p>
            <a:r>
              <a:rPr kumimoji="1" lang="ja-JP" altLang="en-US"/>
              <a:t>コンピュータを使わずに極方程式が表す曲線を図示することは難しい。</a:t>
            </a:r>
            <a:endParaRPr kumimoji="1" lang="en-US" altLang="ja-JP" dirty="0"/>
          </a:p>
          <a:p>
            <a:r>
              <a:rPr kumimoji="1" lang="ja-JP" altLang="en-US"/>
              <a:t>でも、問題を解く場面では曲線の概形が描ければ十分！！</a:t>
            </a:r>
            <a:endParaRPr kumimoji="1" lang="en-US" altLang="ja-JP" dirty="0"/>
          </a:p>
          <a:p>
            <a:r>
              <a:rPr kumimoji="1" lang="ja-JP" altLang="en-US"/>
              <a:t>そのためには、具体的にいくつかの点をプロットして概形を</a:t>
            </a:r>
            <a:br>
              <a:rPr kumimoji="1" lang="en-US" altLang="ja-JP" dirty="0"/>
            </a:br>
            <a:r>
              <a:rPr kumimoji="1" lang="ja-JP" altLang="en-US"/>
              <a:t>予想できれば</a:t>
            </a:r>
            <a:r>
              <a:rPr kumimoji="1" lang="en-US" altLang="ja-JP" dirty="0"/>
              <a:t>OK</a:t>
            </a:r>
            <a:r>
              <a:rPr kumimoji="1" lang="ja-JP" altLang="en-US"/>
              <a:t>！！</a:t>
            </a:r>
          </a:p>
        </p:txBody>
      </p:sp>
    </p:spTree>
    <p:extLst>
      <p:ext uri="{BB962C8B-B14F-4D97-AF65-F5344CB8AC3E}">
        <p14:creationId xmlns:p14="http://schemas.microsoft.com/office/powerpoint/2010/main" val="3647600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79D226-BD9E-EB63-9849-80B4859FF85B}"/>
              </a:ext>
            </a:extLst>
          </p:cNvPr>
          <p:cNvSpPr>
            <a:spLocks noGrp="1"/>
          </p:cNvSpPr>
          <p:nvPr>
            <p:ph type="title"/>
          </p:nvPr>
        </p:nvSpPr>
        <p:spPr/>
        <p:txBody>
          <a:bodyPr/>
          <a:lstStyle/>
          <a:p>
            <a:r>
              <a:rPr kumimoji="1" lang="ja-JP" altLang="en-US"/>
              <a:t>問題</a:t>
            </a:r>
            <a:r>
              <a:rPr kumimoji="1" lang="en-US" altLang="ja-JP" dirty="0"/>
              <a:t>3</a:t>
            </a:r>
            <a:r>
              <a:rPr kumimoji="1" lang="ja-JP" altLang="en-US"/>
              <a:t>　極方程式の概形予想</a:t>
            </a:r>
            <a:r>
              <a:rPr kumimoji="1" lang="en-US" altLang="ja-JP" dirty="0"/>
              <a:t>1</a:t>
            </a:r>
            <a:endParaRPr kumimoji="1" lang="ja-JP" altLang="en-US"/>
          </a:p>
        </p:txBody>
      </p:sp>
      <p:sp>
        <p:nvSpPr>
          <p:cNvPr id="3" name="コンテンツ プレースホルダー 2">
            <a:extLst>
              <a:ext uri="{FF2B5EF4-FFF2-40B4-BE49-F238E27FC236}">
                <a16:creationId xmlns:a16="http://schemas.microsoft.com/office/drawing/2014/main" id="{7F68C248-E475-EA5F-E982-74E9D2E1F04D}"/>
              </a:ext>
            </a:extLst>
          </p:cNvPr>
          <p:cNvSpPr>
            <a:spLocks noGrp="1"/>
          </p:cNvSpPr>
          <p:nvPr>
            <p:ph idx="1"/>
          </p:nvPr>
        </p:nvSpPr>
        <p:spPr/>
        <p:txBody>
          <a:bodyPr/>
          <a:lstStyle/>
          <a:p>
            <a:pPr marL="0" indent="0">
              <a:buNone/>
            </a:pPr>
            <a:r>
              <a:rPr kumimoji="1" lang="ja-JP" altLang="en-US"/>
              <a:t>極方程式</a:t>
            </a:r>
            <a:endParaRPr kumimoji="1" lang="en-US" altLang="ja-JP" dirty="0"/>
          </a:p>
          <a:p>
            <a:pPr marL="0" indent="0">
              <a:buNone/>
            </a:pPr>
            <a:endParaRPr kumimoji="1" lang="en-US" altLang="ja-JP" dirty="0"/>
          </a:p>
          <a:p>
            <a:pPr marL="0" indent="0">
              <a:buNone/>
            </a:pPr>
            <a:r>
              <a:rPr kumimoji="1" lang="ja-JP" altLang="en-US"/>
              <a:t>が表す曲線の概形を、具体的に複数の点の座標を計算してプロットすることによって描こう。</a:t>
            </a:r>
          </a:p>
        </p:txBody>
      </p:sp>
      <p:pic>
        <p:nvPicPr>
          <p:cNvPr id="5" name="図 4" descr="\documentclass{article}&#10;\usepackage{base, math_phys}&#10;\pagestyle{empty}&#10;\begin{document}&#10;$r=\sin 2\theta$&#10;&#10;&#10;\end{document}" title="IguanaTex Picture Display">
            <a:extLst>
              <a:ext uri="{FF2B5EF4-FFF2-40B4-BE49-F238E27FC236}">
                <a16:creationId xmlns:a16="http://schemas.microsoft.com/office/drawing/2014/main" id="{A39AEF20-41C8-5411-DABE-6B78F5644C3D}"/>
              </a:ext>
            </a:extLst>
          </p:cNvPr>
          <p:cNvPicPr>
            <a:picLocks noChangeAspect="1"/>
          </p:cNvPicPr>
          <p:nvPr>
            <p:custDataLst>
              <p:tags r:id="rId1"/>
            </p:custDataLst>
          </p:nvPr>
        </p:nvPicPr>
        <p:blipFill>
          <a:blip r:embed="rId4"/>
          <a:stretch>
            <a:fillRect/>
          </a:stretch>
        </p:blipFill>
        <p:spPr>
          <a:xfrm>
            <a:off x="2133600" y="3086100"/>
            <a:ext cx="2677885" cy="457200"/>
          </a:xfrm>
          <a:prstGeom prst="rect">
            <a:avLst/>
          </a:prstGeom>
        </p:spPr>
      </p:pic>
      <p:pic>
        <p:nvPicPr>
          <p:cNvPr id="7" name="図 6" descr="\documentclass{article}&#10;\usepackage{base, math_phys}&#10;\pagestyle{empty}&#10;\begin{document}&#10;&#10;\begin{tabular}{|c||c|c|c|c|c|c|c|c|c|c|c|}&#10;        \hline&#10;    $\theta$&amp;~0~~&amp;$ \dfrac{\pi}{6}$&amp;$ \dfrac{\pi}{4}$ &amp;$ \dfrac{\pi}{3}$&amp;$ \dfrac{\pi}{2}$&amp;$ \dfrac{2}{3}\pi$&amp;$ \dfrac{3}{4}\pi$&amp;$ \dfrac{5}{6}\pi$ \\\hline&#10;    $r$ &amp;  &amp;&amp;&amp;&amp;&amp;&amp; &amp;\\ \hline&#10;    $\theta$&amp;$\pi$&amp;$ \dfrac{7}{6}\pi$&amp;$ \dfrac{5}{4}\pi$ &amp;$ \dfrac{4}{3}\pi$&amp;$ \dfrac{3}{2}\pi$&amp;$ \dfrac{5}{3}\pi$&amp;$ \dfrac{7}{4}\pi$&amp;$ \dfrac{11}{6}\pi$ \\\hline&#10;    $r$ &amp;  &amp;&amp;&amp;&amp;&amp;&amp; &amp; \\ \hline&#10;    \end{tabular}&#10;&#10;&#10;\end{document}" title="IguanaTex Picture Display">
            <a:extLst>
              <a:ext uri="{FF2B5EF4-FFF2-40B4-BE49-F238E27FC236}">
                <a16:creationId xmlns:a16="http://schemas.microsoft.com/office/drawing/2014/main" id="{13A196E5-8E94-4620-182F-8DEF7C46FD02}"/>
              </a:ext>
            </a:extLst>
          </p:cNvPr>
          <p:cNvPicPr>
            <a:picLocks noChangeAspect="1"/>
          </p:cNvPicPr>
          <p:nvPr>
            <p:custDataLst>
              <p:tags r:id="rId2"/>
            </p:custDataLst>
          </p:nvPr>
        </p:nvPicPr>
        <p:blipFill>
          <a:blip r:embed="rId5"/>
          <a:stretch>
            <a:fillRect/>
          </a:stretch>
        </p:blipFill>
        <p:spPr>
          <a:xfrm>
            <a:off x="3048000" y="5753100"/>
            <a:ext cx="11726718" cy="3424617"/>
          </a:xfrm>
          <a:prstGeom prst="rect">
            <a:avLst/>
          </a:prstGeom>
        </p:spPr>
      </p:pic>
    </p:spTree>
    <p:extLst>
      <p:ext uri="{BB962C8B-B14F-4D97-AF65-F5344CB8AC3E}">
        <p14:creationId xmlns:p14="http://schemas.microsoft.com/office/powerpoint/2010/main" val="295735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495FCED-A9CC-AEAB-174C-48D63BF42197}"/>
              </a:ext>
            </a:extLst>
          </p:cNvPr>
          <p:cNvPicPr>
            <a:picLocks noChangeAspect="1"/>
          </p:cNvPicPr>
          <p:nvPr/>
        </p:nvPicPr>
        <p:blipFill>
          <a:blip r:embed="rId3"/>
          <a:stretch>
            <a:fillRect/>
          </a:stretch>
        </p:blipFill>
        <p:spPr>
          <a:xfrm>
            <a:off x="2307134" y="40341"/>
            <a:ext cx="13673732" cy="10262347"/>
          </a:xfrm>
          <a:prstGeom prst="rect">
            <a:avLst/>
          </a:prstGeom>
        </p:spPr>
      </p:pic>
    </p:spTree>
    <p:extLst>
      <p:ext uri="{BB962C8B-B14F-4D97-AF65-F5344CB8AC3E}">
        <p14:creationId xmlns:p14="http://schemas.microsoft.com/office/powerpoint/2010/main" val="2111725774"/>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763B0-F004-79E1-70B8-70CB80A166EC}"/>
              </a:ext>
            </a:extLst>
          </p:cNvPr>
          <p:cNvSpPr>
            <a:spLocks noGrp="1"/>
          </p:cNvSpPr>
          <p:nvPr>
            <p:ph type="title"/>
          </p:nvPr>
        </p:nvSpPr>
        <p:spPr/>
        <p:txBody>
          <a:bodyPr/>
          <a:lstStyle/>
          <a:p>
            <a:r>
              <a:rPr kumimoji="1" lang="ja-JP" altLang="en-US"/>
              <a:t>問題</a:t>
            </a:r>
            <a:r>
              <a:rPr kumimoji="1" lang="en-US" altLang="ja-JP" dirty="0"/>
              <a:t>3</a:t>
            </a:r>
            <a:r>
              <a:rPr kumimoji="1" lang="ja-JP" altLang="en-US"/>
              <a:t>　解答</a:t>
            </a:r>
          </a:p>
        </p:txBody>
      </p:sp>
      <p:pic>
        <p:nvPicPr>
          <p:cNvPr id="3074" name="Picture 2">
            <a:extLst>
              <a:ext uri="{FF2B5EF4-FFF2-40B4-BE49-F238E27FC236}">
                <a16:creationId xmlns:a16="http://schemas.microsoft.com/office/drawing/2014/main" id="{148ECF25-644D-0CD6-C960-3FF54D7E9E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6200" y="2324100"/>
            <a:ext cx="10058400" cy="754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854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1644B-02B1-98C8-215A-7FB61B16D3A9}"/>
              </a:ext>
            </a:extLst>
          </p:cNvPr>
          <p:cNvSpPr>
            <a:spLocks noGrp="1"/>
          </p:cNvSpPr>
          <p:nvPr>
            <p:ph type="title"/>
          </p:nvPr>
        </p:nvSpPr>
        <p:spPr/>
        <p:txBody>
          <a:bodyPr/>
          <a:lstStyle/>
          <a:p>
            <a:r>
              <a:rPr kumimoji="1" lang="ja-JP" altLang="en-US"/>
              <a:t>問題</a:t>
            </a:r>
            <a:r>
              <a:rPr kumimoji="1" lang="en-US" altLang="ja-JP" dirty="0"/>
              <a:t>4</a:t>
            </a:r>
            <a:r>
              <a:rPr kumimoji="1" lang="ja-JP" altLang="en-US"/>
              <a:t>　極方程式の概形予想</a:t>
            </a:r>
            <a:r>
              <a:rPr kumimoji="1"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E52E0CEA-E4A5-3A09-A296-D38B2BAEC8C6}"/>
              </a:ext>
            </a:extLst>
          </p:cNvPr>
          <p:cNvSpPr>
            <a:spLocks noGrp="1"/>
          </p:cNvSpPr>
          <p:nvPr>
            <p:ph idx="1"/>
          </p:nvPr>
        </p:nvSpPr>
        <p:spPr/>
        <p:txBody>
          <a:bodyPr/>
          <a:lstStyle/>
          <a:p>
            <a:pPr marL="0" indent="0">
              <a:buNone/>
            </a:pPr>
            <a:r>
              <a:rPr kumimoji="1" lang="ja-JP" altLang="en-US"/>
              <a:t>極方程式</a:t>
            </a:r>
            <a:endParaRPr kumimoji="1" lang="en-US" altLang="ja-JP" dirty="0"/>
          </a:p>
          <a:p>
            <a:pPr marL="0" indent="0">
              <a:buNone/>
            </a:pPr>
            <a:endParaRPr kumimoji="1" lang="en-US" altLang="ja-JP" dirty="0"/>
          </a:p>
          <a:p>
            <a:pPr marL="0" indent="0">
              <a:buNone/>
            </a:pPr>
            <a:r>
              <a:rPr kumimoji="1" lang="ja-JP" altLang="en-US"/>
              <a:t>が表す曲線の概形を図示してみよう。</a:t>
            </a:r>
            <a:endParaRPr kumimoji="1" lang="en-US" altLang="ja-JP" dirty="0"/>
          </a:p>
          <a:p>
            <a:pPr marL="0" indent="0">
              <a:buNone/>
            </a:pPr>
            <a:r>
              <a:rPr kumimoji="1" lang="ja-JP" altLang="en-US" u="sng"/>
              <a:t>ヒント</a:t>
            </a:r>
            <a:r>
              <a:rPr kumimoji="1" lang="en-US" altLang="ja-JP" u="sng" dirty="0"/>
              <a:t>.</a:t>
            </a:r>
            <a:r>
              <a:rPr kumimoji="1" lang="en-US" altLang="ja-JP" dirty="0"/>
              <a:t> </a:t>
            </a:r>
            <a:r>
              <a:rPr kumimoji="1" lang="ja-JP" altLang="en-US"/>
              <a:t>　と　はそれぞれ何を表すかを考えると、概形が予想できる。</a:t>
            </a:r>
            <a:br>
              <a:rPr kumimoji="1" lang="en-US" altLang="ja-JP" dirty="0"/>
            </a:br>
            <a:r>
              <a:rPr kumimoji="1" lang="ja-JP" altLang="en-US"/>
              <a:t>分かり辛いと感じる時は、サポートページの他の図形のアニメーション</a:t>
            </a:r>
            <a:br>
              <a:rPr kumimoji="1" lang="en-US" altLang="ja-JP" dirty="0"/>
            </a:br>
            <a:r>
              <a:rPr kumimoji="1" lang="ja-JP" altLang="en-US"/>
              <a:t>を眺めると良い。</a:t>
            </a:r>
            <a:endParaRPr kumimoji="1" lang="en-US" altLang="ja-JP" dirty="0"/>
          </a:p>
        </p:txBody>
      </p:sp>
      <p:pic>
        <p:nvPicPr>
          <p:cNvPr id="4" name="図 3" descr="\documentclass{article}&#10;\usepackage{base, math_phys}&#10;\pagestyle{empty}&#10;\begin{document}&#10;$\theta$&#10;&#10;&#10;\end{document}" title="IguanaTex Picture Display">
            <a:extLst>
              <a:ext uri="{FF2B5EF4-FFF2-40B4-BE49-F238E27FC236}">
                <a16:creationId xmlns:a16="http://schemas.microsoft.com/office/drawing/2014/main" id="{020356A5-01FF-AA58-5C6B-9B7945A9040A}"/>
              </a:ext>
            </a:extLst>
          </p:cNvPr>
          <p:cNvPicPr>
            <a:picLocks noChangeAspect="1"/>
          </p:cNvPicPr>
          <p:nvPr>
            <p:custDataLst>
              <p:tags r:id="rId1"/>
            </p:custDataLst>
          </p:nvPr>
        </p:nvPicPr>
        <p:blipFill>
          <a:blip r:embed="rId5"/>
          <a:stretch>
            <a:fillRect/>
          </a:stretch>
        </p:blipFill>
        <p:spPr>
          <a:xfrm>
            <a:off x="3886200" y="5067300"/>
            <a:ext cx="228600" cy="400050"/>
          </a:xfrm>
          <a:prstGeom prst="rect">
            <a:avLst/>
          </a:prstGeom>
        </p:spPr>
      </p:pic>
      <p:pic>
        <p:nvPicPr>
          <p:cNvPr id="5" name="図 4" descr="\documentclass{article}&#10;\usepackage{base, math_phys}&#10;\pagestyle{empty}&#10;\begin{document}&#10;$r$&#10;&#10;&#10;\end{document}" title="IguanaTex Picture Display">
            <a:extLst>
              <a:ext uri="{FF2B5EF4-FFF2-40B4-BE49-F238E27FC236}">
                <a16:creationId xmlns:a16="http://schemas.microsoft.com/office/drawing/2014/main" id="{B094E5AD-280F-738B-4210-AB5CAB6F80CA}"/>
              </a:ext>
            </a:extLst>
          </p:cNvPr>
          <p:cNvPicPr>
            <a:picLocks noChangeAspect="1"/>
          </p:cNvPicPr>
          <p:nvPr>
            <p:custDataLst>
              <p:tags r:id="rId2"/>
            </p:custDataLst>
          </p:nvPr>
        </p:nvPicPr>
        <p:blipFill>
          <a:blip r:embed="rId6"/>
          <a:stretch>
            <a:fillRect/>
          </a:stretch>
        </p:blipFill>
        <p:spPr>
          <a:xfrm>
            <a:off x="2971800" y="5143500"/>
            <a:ext cx="243840" cy="304800"/>
          </a:xfrm>
          <a:prstGeom prst="rect">
            <a:avLst/>
          </a:prstGeom>
        </p:spPr>
      </p:pic>
      <p:pic>
        <p:nvPicPr>
          <p:cNvPr id="9" name="図 8" descr="\documentclass{article}&#10;\usepackage{base, math_phys}&#10;\pagestyle{empty}&#10;\begin{document}&#10;$r = \theta \quad (0 \leqq \theta \leqq 5\pi)$&#10;&#10;&#10;\end{document}" title="IguanaTex Picture Display">
            <a:extLst>
              <a:ext uri="{FF2B5EF4-FFF2-40B4-BE49-F238E27FC236}">
                <a16:creationId xmlns:a16="http://schemas.microsoft.com/office/drawing/2014/main" id="{BCC0697E-0F68-09E2-F130-1B7CA68B0FB7}"/>
              </a:ext>
            </a:extLst>
          </p:cNvPr>
          <p:cNvPicPr>
            <a:picLocks noChangeAspect="1"/>
          </p:cNvPicPr>
          <p:nvPr>
            <p:custDataLst>
              <p:tags r:id="rId3"/>
            </p:custDataLst>
          </p:nvPr>
        </p:nvPicPr>
        <p:blipFill>
          <a:blip r:embed="rId7"/>
          <a:stretch>
            <a:fillRect/>
          </a:stretch>
        </p:blipFill>
        <p:spPr>
          <a:xfrm>
            <a:off x="2133600" y="3146583"/>
            <a:ext cx="4867720" cy="559508"/>
          </a:xfrm>
          <a:prstGeom prst="rect">
            <a:avLst/>
          </a:prstGeom>
        </p:spPr>
      </p:pic>
    </p:spTree>
    <p:extLst>
      <p:ext uri="{BB962C8B-B14F-4D97-AF65-F5344CB8AC3E}">
        <p14:creationId xmlns:p14="http://schemas.microsoft.com/office/powerpoint/2010/main" val="3995555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372A60-264C-3441-5B6E-3376BFC8DDC5}"/>
              </a:ext>
            </a:extLst>
          </p:cNvPr>
          <p:cNvSpPr>
            <a:spLocks noGrp="1"/>
          </p:cNvSpPr>
          <p:nvPr>
            <p:ph type="title"/>
          </p:nvPr>
        </p:nvSpPr>
        <p:spPr/>
        <p:txBody>
          <a:bodyPr/>
          <a:lstStyle/>
          <a:p>
            <a:r>
              <a:rPr kumimoji="1" lang="ja-JP" altLang="en-US"/>
              <a:t>問題</a:t>
            </a:r>
            <a:r>
              <a:rPr kumimoji="1" lang="en-US" altLang="ja-JP" dirty="0"/>
              <a:t>4</a:t>
            </a:r>
            <a:r>
              <a:rPr kumimoji="1" lang="ja-JP" altLang="en-US"/>
              <a:t>　解答</a:t>
            </a:r>
          </a:p>
        </p:txBody>
      </p:sp>
      <p:sp>
        <p:nvSpPr>
          <p:cNvPr id="3" name="コンテンツ プレースホルダー 2">
            <a:extLst>
              <a:ext uri="{FF2B5EF4-FFF2-40B4-BE49-F238E27FC236}">
                <a16:creationId xmlns:a16="http://schemas.microsoft.com/office/drawing/2014/main" id="{CE8E946F-3D72-5C44-5BF9-A560BDA090CD}"/>
              </a:ext>
            </a:extLst>
          </p:cNvPr>
          <p:cNvSpPr>
            <a:spLocks noGrp="1"/>
          </p:cNvSpPr>
          <p:nvPr>
            <p:ph idx="1"/>
          </p:nvPr>
        </p:nvSpPr>
        <p:spPr/>
        <p:txBody>
          <a:bodyPr/>
          <a:lstStyle/>
          <a:p>
            <a:endParaRPr kumimoji="1" lang="ja-JP" altLang="en-US"/>
          </a:p>
        </p:txBody>
      </p:sp>
      <p:pic>
        <p:nvPicPr>
          <p:cNvPr id="4098" name="Picture 2">
            <a:extLst>
              <a:ext uri="{FF2B5EF4-FFF2-40B4-BE49-F238E27FC236}">
                <a16:creationId xmlns:a16="http://schemas.microsoft.com/office/drawing/2014/main" id="{3D45C877-A921-63DF-3B80-575441DEB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700" y="2086001"/>
            <a:ext cx="10134600" cy="760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734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C322D-A161-62DA-0093-579B4486E307}"/>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152531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6DC304-15F4-3AA6-3900-8F9FD55CC40B}"/>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035D9AEF-CCAC-FFB7-9E31-91DF0FA78FBD}"/>
              </a:ext>
            </a:extLst>
          </p:cNvPr>
          <p:cNvSpPr>
            <a:spLocks noGrp="1"/>
          </p:cNvSpPr>
          <p:nvPr>
            <p:ph idx="1"/>
          </p:nvPr>
        </p:nvSpPr>
        <p:spPr>
          <a:xfrm>
            <a:off x="838200" y="1943100"/>
            <a:ext cx="16916400" cy="8534399"/>
          </a:xfrm>
        </p:spPr>
        <p:txBody>
          <a:bodyPr>
            <a:normAutofit fontScale="92500" lnSpcReduction="10000"/>
          </a:bodyPr>
          <a:lstStyle/>
          <a:p>
            <a:r>
              <a:rPr kumimoji="1" lang="ja-JP" altLang="en-US"/>
              <a:t>点の位置を極からの距離　と偏角　で表したものを</a:t>
            </a:r>
            <a:r>
              <a:rPr kumimoji="1" lang="ja-JP" altLang="en-US" sz="4300" b="1" u="sng">
                <a:solidFill>
                  <a:srgbClr val="FF0000"/>
                </a:solidFill>
                <a:latin typeface="Hiragino Kaku Gothic Pro W6" panose="020B0300000000000000" pitchFamily="34" charset="-128"/>
                <a:ea typeface="Hiragino Kaku Gothic Pro W6" panose="020B0300000000000000" pitchFamily="34" charset="-128"/>
              </a:rPr>
              <a:t>極座標</a:t>
            </a:r>
            <a:r>
              <a:rPr kumimoji="1" lang="ja-JP" altLang="en-US"/>
              <a:t>という</a:t>
            </a:r>
            <a:endParaRPr kumimoji="1" lang="en-US" altLang="ja-JP" dirty="0"/>
          </a:p>
          <a:p>
            <a:r>
              <a:rPr kumimoji="1" lang="ja-JP" altLang="en-US"/>
              <a:t>極座標と極形式は本質的には同じ</a:t>
            </a:r>
            <a:endParaRPr kumimoji="1" lang="en-US" altLang="ja-JP" dirty="0"/>
          </a:p>
          <a:p>
            <a:r>
              <a:rPr kumimoji="1" lang="ja-JP" altLang="en-US"/>
              <a:t>極座標と直交座標は一対一に対応し、以下の関係がある</a:t>
            </a:r>
            <a:endParaRPr kumimoji="1" lang="en-US" altLang="ja-JP" dirty="0"/>
          </a:p>
          <a:p>
            <a:endParaRPr kumimoji="1" lang="en-US" altLang="ja-JP" dirty="0"/>
          </a:p>
          <a:p>
            <a:endParaRPr kumimoji="1" lang="en-US" altLang="ja-JP" dirty="0"/>
          </a:p>
          <a:p>
            <a:r>
              <a:rPr kumimoji="1" lang="ja-JP" altLang="en-US"/>
              <a:t>平面上の曲線を極座標の形で表現したものを</a:t>
            </a:r>
            <a:r>
              <a:rPr kumimoji="1" lang="ja-JP" altLang="en-US" b="1" u="sng">
                <a:solidFill>
                  <a:srgbClr val="FF0000"/>
                </a:solidFill>
                <a:latin typeface="Hiragino Kaku Gothic Pro W6" panose="020B0300000000000000" pitchFamily="34" charset="-128"/>
                <a:ea typeface="Hiragino Kaku Gothic Pro W6" panose="020B0300000000000000" pitchFamily="34" charset="-128"/>
              </a:rPr>
              <a:t>極方程式</a:t>
            </a:r>
            <a:r>
              <a:rPr kumimoji="1" lang="ja-JP" altLang="en-US"/>
              <a:t>という</a:t>
            </a:r>
            <a:endParaRPr kumimoji="1" lang="en-US" altLang="ja-JP" dirty="0"/>
          </a:p>
          <a:p>
            <a:r>
              <a:rPr kumimoji="1" lang="ja-JP" altLang="en-US"/>
              <a:t>極方程式で表された曲線を描くには</a:t>
            </a:r>
            <a:endParaRPr kumimoji="1" lang="en-US" altLang="ja-JP" dirty="0"/>
          </a:p>
          <a:p>
            <a:pPr lvl="1"/>
            <a:r>
              <a:rPr kumimoji="1" lang="ja-JP" altLang="en-US"/>
              <a:t>コンピュータを使う</a:t>
            </a:r>
            <a:endParaRPr kumimoji="1" lang="en-US" altLang="ja-JP" dirty="0"/>
          </a:p>
          <a:p>
            <a:pPr lvl="1"/>
            <a:r>
              <a:rPr kumimoji="1" lang="ja-JP" altLang="en-US"/>
              <a:t>複数の点をプロットして、概形を予想する</a:t>
            </a:r>
            <a:endParaRPr kumimoji="1" lang="en-US" altLang="ja-JP" dirty="0"/>
          </a:p>
          <a:p>
            <a:pPr marL="0" indent="0">
              <a:buNone/>
            </a:pPr>
            <a:r>
              <a:rPr kumimoji="1" lang="ja-JP" altLang="en-US"/>
              <a:t>　方法がある</a:t>
            </a:r>
            <a:endParaRPr kumimoji="1" lang="en-US" altLang="ja-JP" dirty="0"/>
          </a:p>
          <a:p>
            <a:endParaRPr kumimoji="1" lang="ja-JP" altLang="en-US"/>
          </a:p>
        </p:txBody>
      </p:sp>
      <p:pic>
        <p:nvPicPr>
          <p:cNvPr id="4" name="図 3" descr="\documentclass{article}&#10;\usepackage{base, math_phys}&#10;\pagestyle{empty}&#10;\begin{document}&#10;&#10;\begin{equation*}&#10;        \begin{cases*}&#10;            x= r \cos \theta &amp; \\&#10;            y= r \sin \theta &amp;&#10;        \end{cases*}&#10;    \end{equation*}&#10;&#10;&#10;\end{document}" title="IguanaTex Picture Display">
            <a:extLst>
              <a:ext uri="{FF2B5EF4-FFF2-40B4-BE49-F238E27FC236}">
                <a16:creationId xmlns:a16="http://schemas.microsoft.com/office/drawing/2014/main" id="{5012E893-F13C-FCBB-1632-0D900FD99AFA}"/>
              </a:ext>
            </a:extLst>
          </p:cNvPr>
          <p:cNvPicPr>
            <a:picLocks noChangeAspect="1"/>
          </p:cNvPicPr>
          <p:nvPr>
            <p:custDataLst>
              <p:tags r:id="rId1"/>
            </p:custDataLst>
          </p:nvPr>
        </p:nvPicPr>
        <p:blipFill>
          <a:blip r:embed="rId5"/>
          <a:stretch>
            <a:fillRect/>
          </a:stretch>
        </p:blipFill>
        <p:spPr>
          <a:xfrm>
            <a:off x="2667000" y="4374172"/>
            <a:ext cx="2667000" cy="1538655"/>
          </a:xfrm>
          <a:prstGeom prst="rect">
            <a:avLst/>
          </a:prstGeom>
        </p:spPr>
      </p:pic>
      <p:pic>
        <p:nvPicPr>
          <p:cNvPr id="5" name="図 4" descr="\documentclass{article}&#10;\usepackage{base, math_phys}&#10;\pagestyle{empty}&#10;\begin{document}&#10;$\theta$&#10;&#10;&#10;\end{document}" title="IguanaTex Picture Display">
            <a:extLst>
              <a:ext uri="{FF2B5EF4-FFF2-40B4-BE49-F238E27FC236}">
                <a16:creationId xmlns:a16="http://schemas.microsoft.com/office/drawing/2014/main" id="{3B496EFA-5E31-9896-7F09-84D9C006C9CE}"/>
              </a:ext>
            </a:extLst>
          </p:cNvPr>
          <p:cNvPicPr>
            <a:picLocks noChangeAspect="1"/>
          </p:cNvPicPr>
          <p:nvPr>
            <p:custDataLst>
              <p:tags r:id="rId2"/>
            </p:custDataLst>
          </p:nvPr>
        </p:nvPicPr>
        <p:blipFill>
          <a:blip r:embed="rId6"/>
          <a:stretch>
            <a:fillRect/>
          </a:stretch>
        </p:blipFill>
        <p:spPr>
          <a:xfrm>
            <a:off x="8458200" y="2019300"/>
            <a:ext cx="228600" cy="400050"/>
          </a:xfrm>
          <a:prstGeom prst="rect">
            <a:avLst/>
          </a:prstGeom>
        </p:spPr>
      </p:pic>
      <p:pic>
        <p:nvPicPr>
          <p:cNvPr id="6" name="図 5" descr="\documentclass{article}&#10;\usepackage{base, math_phys}&#10;\pagestyle{empty}&#10;\begin{document}&#10;$r$&#10;&#10;&#10;\end{document}" title="IguanaTex Picture Display">
            <a:extLst>
              <a:ext uri="{FF2B5EF4-FFF2-40B4-BE49-F238E27FC236}">
                <a16:creationId xmlns:a16="http://schemas.microsoft.com/office/drawing/2014/main" id="{6581A566-38B1-FDBC-3225-92894D84446D}"/>
              </a:ext>
            </a:extLst>
          </p:cNvPr>
          <p:cNvPicPr>
            <a:picLocks noChangeAspect="1"/>
          </p:cNvPicPr>
          <p:nvPr>
            <p:custDataLst>
              <p:tags r:id="rId3"/>
            </p:custDataLst>
          </p:nvPr>
        </p:nvPicPr>
        <p:blipFill>
          <a:blip r:embed="rId7"/>
          <a:stretch>
            <a:fillRect/>
          </a:stretch>
        </p:blipFill>
        <p:spPr>
          <a:xfrm>
            <a:off x="6629400" y="2095500"/>
            <a:ext cx="243840" cy="304800"/>
          </a:xfrm>
          <a:prstGeom prst="rect">
            <a:avLst/>
          </a:prstGeom>
        </p:spPr>
      </p:pic>
      <p:pic>
        <p:nvPicPr>
          <p:cNvPr id="7" name="Picture 2" descr="まとめサイトのイラスト">
            <a:extLst>
              <a:ext uri="{FF2B5EF4-FFF2-40B4-BE49-F238E27FC236}">
                <a16:creationId xmlns:a16="http://schemas.microsoft.com/office/drawing/2014/main" id="{623E90AF-09D5-86FC-700F-8C0D34CC36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3947"/>
          <a:stretch/>
        </p:blipFill>
        <p:spPr bwMode="auto">
          <a:xfrm>
            <a:off x="12192000" y="7360144"/>
            <a:ext cx="6096000" cy="346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226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9A7D6E99-1003-3F9F-DFE0-8B59DD09305D}"/>
              </a:ext>
            </a:extLst>
          </p:cNvPr>
          <p:cNvSpPr txBox="1"/>
          <p:nvPr/>
        </p:nvSpPr>
        <p:spPr>
          <a:xfrm>
            <a:off x="1028700" y="4311830"/>
            <a:ext cx="16230600" cy="1663340"/>
          </a:xfrm>
          <a:prstGeom prst="rect">
            <a:avLst/>
          </a:prstGeom>
        </p:spPr>
        <p:txBody>
          <a:bodyPr lIns="0" tIns="0" rIns="0" bIns="0" rtlCol="0" anchor="t">
            <a:spAutoFit/>
          </a:bodyPr>
          <a:lstStyle/>
          <a:p>
            <a:pPr algn="ctr">
              <a:lnSpc>
                <a:spcPts val="6719"/>
              </a:lnSpc>
            </a:pPr>
            <a:r>
              <a:rPr lang="en-US" sz="4800" b="1" dirty="0" err="1">
                <a:solidFill>
                  <a:srgbClr val="545454"/>
                </a:solidFill>
                <a:latin typeface="Noto Sans JP Bold"/>
                <a:ea typeface="Noto Sans JP Bold"/>
                <a:cs typeface="Noto Sans JP Bold"/>
                <a:sym typeface="Noto Sans JP Bold"/>
              </a:rPr>
              <a:t>お疲れ様でした</a:t>
            </a:r>
            <a:r>
              <a:rPr lang="en-US" sz="4800" b="1" dirty="0">
                <a:solidFill>
                  <a:srgbClr val="545454"/>
                </a:solidFill>
                <a:latin typeface="Noto Sans JP Bold"/>
                <a:ea typeface="Noto Sans JP Bold"/>
                <a:cs typeface="Noto Sans JP Bold"/>
                <a:sym typeface="Noto Sans JP Bold"/>
              </a:rPr>
              <a:t>！</a:t>
            </a:r>
          </a:p>
          <a:p>
            <a:pPr algn="ctr">
              <a:lnSpc>
                <a:spcPts val="6719"/>
              </a:lnSpc>
            </a:pPr>
            <a:r>
              <a:rPr lang="en-US" sz="4800" b="1" dirty="0">
                <a:solidFill>
                  <a:srgbClr val="545454"/>
                </a:solidFill>
                <a:latin typeface="Noto Sans JP Bold"/>
                <a:ea typeface="Noto Sans JP Bold"/>
                <a:cs typeface="Noto Sans JP Bold"/>
                <a:sym typeface="Noto Sans JP Bold"/>
              </a:rPr>
              <a:t>(</a:t>
            </a:r>
            <a:r>
              <a:rPr lang="en-US" sz="4800" b="1" dirty="0" err="1">
                <a:solidFill>
                  <a:srgbClr val="545454"/>
                </a:solidFill>
                <a:latin typeface="Noto Sans JP Bold"/>
                <a:ea typeface="Noto Sans JP Bold"/>
                <a:cs typeface="Noto Sans JP Bold"/>
                <a:sym typeface="Noto Sans JP Bold"/>
              </a:rPr>
              <a:t>プリントを必ず提出してください</a:t>
            </a:r>
            <a:r>
              <a:rPr lang="en-US" sz="4800" b="1" dirty="0">
                <a:solidFill>
                  <a:srgbClr val="545454"/>
                </a:solidFill>
                <a:latin typeface="Noto Sans JP Bold"/>
                <a:ea typeface="Noto Sans JP Bold"/>
                <a:cs typeface="Noto Sans JP Bold"/>
                <a:sym typeface="Noto Sans JP Bold"/>
              </a:rPr>
              <a:t>)</a:t>
            </a:r>
          </a:p>
        </p:txBody>
      </p:sp>
    </p:spTree>
    <p:extLst>
      <p:ext uri="{BB962C8B-B14F-4D97-AF65-F5344CB8AC3E}">
        <p14:creationId xmlns:p14="http://schemas.microsoft.com/office/powerpoint/2010/main" val="364940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D24973-3C24-5985-7279-57717B4F0991}"/>
              </a:ext>
            </a:extLst>
          </p:cNvPr>
          <p:cNvSpPr>
            <a:spLocks noGrp="1"/>
          </p:cNvSpPr>
          <p:nvPr>
            <p:ph type="ctrTitle"/>
          </p:nvPr>
        </p:nvSpPr>
        <p:spPr/>
        <p:txBody>
          <a:bodyPr/>
          <a:lstStyle/>
          <a:p>
            <a:r>
              <a:rPr kumimoji="1" lang="ja-JP" altLang="en-US"/>
              <a:t>媒介変数表示と極座標</a:t>
            </a:r>
          </a:p>
        </p:txBody>
      </p:sp>
      <p:sp>
        <p:nvSpPr>
          <p:cNvPr id="3" name="字幕 2">
            <a:extLst>
              <a:ext uri="{FF2B5EF4-FFF2-40B4-BE49-F238E27FC236}">
                <a16:creationId xmlns:a16="http://schemas.microsoft.com/office/drawing/2014/main" id="{8BCAB9FE-B07E-6042-494F-6CC432500DD8}"/>
              </a:ext>
            </a:extLst>
          </p:cNvPr>
          <p:cNvSpPr>
            <a:spLocks noGrp="1"/>
          </p:cNvSpPr>
          <p:nvPr>
            <p:ph type="subTitle" idx="1"/>
          </p:nvPr>
        </p:nvSpPr>
        <p:spPr>
          <a:xfrm>
            <a:off x="6186635" y="5901681"/>
            <a:ext cx="5974769" cy="1265601"/>
          </a:xfrm>
        </p:spPr>
        <p:txBody>
          <a:bodyPr/>
          <a:lstStyle/>
          <a:p>
            <a:r>
              <a:rPr kumimoji="1" lang="ja-JP" altLang="en-US"/>
              <a:t>数学系　佐々木正吾</a:t>
            </a:r>
            <a:endParaRPr kumimoji="1" lang="en-US" altLang="ja-JP" dirty="0"/>
          </a:p>
          <a:p>
            <a:r>
              <a:rPr kumimoji="1" lang="ja-JP" altLang="en-US"/>
              <a:t>情報工学系　橋本龍徳</a:t>
            </a:r>
          </a:p>
        </p:txBody>
      </p:sp>
      <p:sp>
        <p:nvSpPr>
          <p:cNvPr id="5" name="タイトル 1">
            <a:extLst>
              <a:ext uri="{FF2B5EF4-FFF2-40B4-BE49-F238E27FC236}">
                <a16:creationId xmlns:a16="http://schemas.microsoft.com/office/drawing/2014/main" id="{6447A099-2188-2F87-C234-8AF85605216A}"/>
              </a:ext>
            </a:extLst>
          </p:cNvPr>
          <p:cNvSpPr txBox="1">
            <a:spLocks/>
          </p:cNvSpPr>
          <p:nvPr/>
        </p:nvSpPr>
        <p:spPr>
          <a:xfrm>
            <a:off x="2286000" y="3562604"/>
            <a:ext cx="14173200" cy="628904"/>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6400" b="1" i="0" kern="1200">
                <a:solidFill>
                  <a:schemeClr val="tx1">
                    <a:lumMod val="85000"/>
                    <a:lumOff val="15000"/>
                  </a:schemeClr>
                </a:solidFill>
                <a:latin typeface="Hiragino Kaku Gothic Pro W6" panose="020B0300000000000000" pitchFamily="34" charset="-128"/>
                <a:ea typeface="Hiragino Kaku Gothic Pro W6" panose="020B0300000000000000" pitchFamily="34" charset="-128"/>
                <a:cs typeface="+mj-cs"/>
              </a:defRPr>
            </a:lvl1pPr>
          </a:lstStyle>
          <a:p>
            <a:r>
              <a:rPr kumimoji="1" lang="ja-JP" altLang="en-US" sz="4000"/>
              <a:t>第</a:t>
            </a:r>
            <a:r>
              <a:rPr kumimoji="1" lang="en-US" altLang="ja-JP" sz="4000" dirty="0"/>
              <a:t>3</a:t>
            </a:r>
            <a:r>
              <a:rPr kumimoji="1" lang="ja-JP" altLang="en-US" sz="4000"/>
              <a:t>章</a:t>
            </a:r>
            <a:r>
              <a:rPr kumimoji="1" lang="en-US" altLang="ja-JP" sz="4000" dirty="0"/>
              <a:t> </a:t>
            </a:r>
            <a:r>
              <a:rPr kumimoji="1" lang="ja-JP" altLang="en-US" sz="4000"/>
              <a:t>「式と曲線」</a:t>
            </a:r>
          </a:p>
        </p:txBody>
      </p:sp>
    </p:spTree>
    <p:extLst>
      <p:ext uri="{BB962C8B-B14F-4D97-AF65-F5344CB8AC3E}">
        <p14:creationId xmlns:p14="http://schemas.microsoft.com/office/powerpoint/2010/main" val="3849683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26EB4-D6DD-3697-8FA1-255DB694EAD8}"/>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364AFF80-0ADB-3906-F910-CD9754FF3ADD}"/>
              </a:ext>
            </a:extLst>
          </p:cNvPr>
          <p:cNvSpPr>
            <a:spLocks noGrp="1"/>
          </p:cNvSpPr>
          <p:nvPr>
            <p:ph idx="1"/>
          </p:nvPr>
        </p:nvSpPr>
        <p:spPr/>
        <p:txBody>
          <a:bodyPr/>
          <a:lstStyle/>
          <a:p>
            <a:r>
              <a:rPr kumimoji="1" lang="ja-JP" altLang="en-US"/>
              <a:t>本時の目標</a:t>
            </a:r>
            <a:endParaRPr kumimoji="1" lang="en-US" altLang="ja-JP" dirty="0"/>
          </a:p>
          <a:p>
            <a:r>
              <a:rPr kumimoji="1" lang="ja-JP" altLang="en-US"/>
              <a:t>復習１／媒介変数表示</a:t>
            </a:r>
            <a:endParaRPr kumimoji="1" lang="en-US" altLang="ja-JP" dirty="0"/>
          </a:p>
          <a:p>
            <a:r>
              <a:rPr kumimoji="1" lang="ja-JP" altLang="en-US"/>
              <a:t>復習</a:t>
            </a:r>
            <a:r>
              <a:rPr kumimoji="1" lang="en-US" altLang="ja-JP" dirty="0"/>
              <a:t>2</a:t>
            </a:r>
            <a:r>
              <a:rPr kumimoji="1" lang="ja-JP" altLang="en-US"/>
              <a:t>／極形式</a:t>
            </a:r>
            <a:endParaRPr kumimoji="1" lang="en-US" altLang="ja-JP" dirty="0"/>
          </a:p>
          <a:p>
            <a:r>
              <a:rPr kumimoji="1" lang="ja-JP" altLang="en-US"/>
              <a:t>極座標と直交座標</a:t>
            </a:r>
            <a:endParaRPr kumimoji="1" lang="en-US" altLang="ja-JP" dirty="0"/>
          </a:p>
          <a:p>
            <a:r>
              <a:rPr kumimoji="1" lang="ja-JP" altLang="en-US"/>
              <a:t>極方程式とそれによって表される図形</a:t>
            </a:r>
            <a:endParaRPr kumimoji="1" lang="en-US" altLang="ja-JP" dirty="0"/>
          </a:p>
          <a:p>
            <a:r>
              <a:rPr kumimoji="1" lang="ja-JP" altLang="en-US"/>
              <a:t>まとめ</a:t>
            </a:r>
            <a:endParaRPr kumimoji="1" lang="en-US" altLang="ja-JP" dirty="0"/>
          </a:p>
        </p:txBody>
      </p:sp>
    </p:spTree>
    <p:extLst>
      <p:ext uri="{BB962C8B-B14F-4D97-AF65-F5344CB8AC3E}">
        <p14:creationId xmlns:p14="http://schemas.microsoft.com/office/powerpoint/2010/main" val="2107523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A325BB-1A6C-6D21-B851-37F9E6875D6A}"/>
              </a:ext>
            </a:extLst>
          </p:cNvPr>
          <p:cNvSpPr>
            <a:spLocks noGrp="1"/>
          </p:cNvSpPr>
          <p:nvPr>
            <p:ph type="title"/>
          </p:nvPr>
        </p:nvSpPr>
        <p:spPr/>
        <p:txBody>
          <a:bodyPr/>
          <a:lstStyle/>
          <a:p>
            <a:r>
              <a:rPr kumimoji="1" lang="ja-JP" altLang="en-US"/>
              <a:t>授業の目標</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C78C91-D7C6-F914-AEF9-24DC158B8884}"/>
                  </a:ext>
                </a:extLst>
              </p:cNvPr>
              <p:cNvSpPr>
                <a:spLocks noGrp="1"/>
              </p:cNvSpPr>
              <p:nvPr>
                <p:ph idx="1"/>
              </p:nvPr>
            </p:nvSpPr>
            <p:spPr/>
            <p:txBody>
              <a:bodyPr>
                <a:normAutofit/>
              </a:bodyPr>
              <a:lstStyle/>
              <a:p>
                <a:r>
                  <a:rPr kumimoji="1" lang="ja-JP" altLang="en-US"/>
                  <a:t>極形式の考え方を用いて、極座標の点を具体的に図示できる。</a:t>
                </a:r>
                <a:endParaRPr kumimoji="1" lang="en-US" altLang="ja-JP" dirty="0"/>
              </a:p>
              <a:p>
                <a:r>
                  <a:rPr kumimoji="1" lang="ja-JP" altLang="en-US"/>
                  <a:t>直交座標</a:t>
                </a:r>
                <a:r>
                  <a:rPr kumimoji="1" lang="en-US" altLang="ja-JP" dirty="0"/>
                  <a:t>(</a:t>
                </a:r>
                <a:r>
                  <a:rPr kumimoji="1" lang="ja-JP" altLang="en-US"/>
                  <a:t>普通の座標</a:t>
                </a:r>
                <a:r>
                  <a:rPr kumimoji="1" lang="en-US" altLang="ja-JP" dirty="0"/>
                  <a:t>)</a:t>
                </a:r>
                <a:r>
                  <a:rPr kumimoji="1" lang="ja-JP" altLang="en-US"/>
                  <a:t>で書かれた点を極座標表示できる。</a:t>
                </a:r>
                <a:endParaRPr kumimoji="1" lang="en-US" altLang="ja-JP" dirty="0"/>
              </a:p>
              <a:p>
                <a:r>
                  <a:rPr kumimoji="1" lang="ja-JP" altLang="en-US"/>
                  <a:t>特に</a:t>
                </a:r>
                <a14:m>
                  <m:oMath xmlns:m="http://schemas.openxmlformats.org/officeDocument/2006/math">
                    <m:r>
                      <a:rPr kumimoji="1" lang="en-US" altLang="ja-JP" i="1" dirty="0" smtClean="0">
                        <a:latin typeface="Cambria Math" panose="02040503050406030204" pitchFamily="18" charset="0"/>
                      </a:rPr>
                      <m:t>𝑟</m:t>
                    </m:r>
                    <m:r>
                      <a:rPr kumimoji="1" lang="en-US" altLang="ja-JP" i="1" dirty="0" smtClean="0">
                        <a:latin typeface="Cambria Math" panose="02040503050406030204" pitchFamily="18" charset="0"/>
                      </a:rPr>
                      <m:t>=</m:t>
                    </m:r>
                    <m:r>
                      <a:rPr kumimoji="1" lang="en-US" altLang="ja-JP" i="1" dirty="0" smtClean="0">
                        <a:latin typeface="Cambria Math" panose="02040503050406030204" pitchFamily="18" charset="0"/>
                      </a:rPr>
                      <m:t>𝑓</m:t>
                    </m:r>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𝜃</m:t>
                        </m:r>
                      </m:e>
                    </m:d>
                  </m:oMath>
                </a14:m>
                <a:r>
                  <a:rPr kumimoji="1" lang="ja-JP" altLang="en-US"/>
                  <a:t>の形の極方程式に対し、</a:t>
                </a:r>
                <a14:m>
                  <m:oMath xmlns:m="http://schemas.openxmlformats.org/officeDocument/2006/math">
                    <m:r>
                      <a:rPr kumimoji="1" lang="en-US" altLang="ja-JP" b="0" i="1" smtClean="0">
                        <a:latin typeface="Cambria Math" panose="02040503050406030204" pitchFamily="18" charset="0"/>
                      </a:rPr>
                      <m:t>𝜃</m:t>
                    </m:r>
                  </m:oMath>
                </a14:m>
                <a:r>
                  <a:rPr kumimoji="1" lang="ja-JP" altLang="en-US"/>
                  <a:t>が動く毎に</a:t>
                </a:r>
                <a14:m>
                  <m:oMath xmlns:m="http://schemas.openxmlformats.org/officeDocument/2006/math">
                    <m:r>
                      <a:rPr kumimoji="1" lang="en-US" altLang="ja-JP" b="0" i="1" smtClean="0">
                        <a:latin typeface="Cambria Math" panose="02040503050406030204" pitchFamily="18" charset="0"/>
                      </a:rPr>
                      <m:t>𝑟</m:t>
                    </m:r>
                  </m:oMath>
                </a14:m>
                <a:r>
                  <a:rPr kumimoji="1" lang="ja-JP" altLang="en-US"/>
                  <a:t>が決定され、グラフが描かれていくイメージを掴むことができる。</a:t>
                </a:r>
                <a:endParaRPr kumimoji="1" lang="en-US" altLang="ja-JP" dirty="0"/>
              </a:p>
              <a:p>
                <a:r>
                  <a:rPr kumimoji="1" lang="ja-JP" altLang="en-US"/>
                  <a:t>極方程式から、具体的にいくつかの点をプロットすることで、</a:t>
                </a:r>
                <a:br>
                  <a:rPr kumimoji="1" lang="en-US" altLang="ja-JP" dirty="0"/>
                </a:br>
                <a:r>
                  <a:rPr kumimoji="1" lang="ja-JP" altLang="en-US"/>
                  <a:t>曲線の概形を図示することができる。</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C78C91-D7C6-F914-AEF9-24DC158B8884}"/>
                  </a:ext>
                </a:extLst>
              </p:cNvPr>
              <p:cNvSpPr>
                <a:spLocks noGrp="1" noRot="1" noChangeAspect="1" noMove="1" noResize="1" noEditPoints="1" noAdjustHandles="1" noChangeArrowheads="1" noChangeShapeType="1" noTextEdit="1"/>
              </p:cNvSpPr>
              <p:nvPr>
                <p:ph idx="1"/>
              </p:nvPr>
            </p:nvSpPr>
            <p:spPr>
              <a:blipFill>
                <a:blip r:embed="rId3"/>
                <a:stretch>
                  <a:fillRect l="-1200" t="-1347" r="-375"/>
                </a:stretch>
              </a:blipFill>
            </p:spPr>
            <p:txBody>
              <a:bodyPr/>
              <a:lstStyle/>
              <a:p>
                <a:r>
                  <a:rPr lang="ja-JP" altLang="en-US">
                    <a:noFill/>
                  </a:rPr>
                  <a:t> </a:t>
                </a:r>
              </a:p>
            </p:txBody>
          </p:sp>
        </mc:Fallback>
      </mc:AlternateContent>
      <p:pic>
        <p:nvPicPr>
          <p:cNvPr id="4" name="Picture 2" descr="書道のイラスト「書き初め・男の子」">
            <a:extLst>
              <a:ext uri="{FF2B5EF4-FFF2-40B4-BE49-F238E27FC236}">
                <a16:creationId xmlns:a16="http://schemas.microsoft.com/office/drawing/2014/main" id="{BB6BA422-FB8B-364F-EE4A-21A53811E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4114" y="5985109"/>
            <a:ext cx="3360486" cy="388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755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3CED8-B607-13A7-1DB0-2DE320CA579A}"/>
              </a:ext>
            </a:extLst>
          </p:cNvPr>
          <p:cNvSpPr>
            <a:spLocks noGrp="1"/>
          </p:cNvSpPr>
          <p:nvPr>
            <p:ph type="title"/>
          </p:nvPr>
        </p:nvSpPr>
        <p:spPr/>
        <p:txBody>
          <a:bodyPr/>
          <a:lstStyle/>
          <a:p>
            <a:r>
              <a:rPr kumimoji="1" lang="ja-JP" altLang="en-US"/>
              <a:t>復習</a:t>
            </a:r>
          </a:p>
        </p:txBody>
      </p:sp>
    </p:spTree>
    <p:extLst>
      <p:ext uri="{BB962C8B-B14F-4D97-AF65-F5344CB8AC3E}">
        <p14:creationId xmlns:p14="http://schemas.microsoft.com/office/powerpoint/2010/main" val="430350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354F8-BA4E-BE27-24DB-438FAFDC4FA3}"/>
              </a:ext>
            </a:extLst>
          </p:cNvPr>
          <p:cNvSpPr>
            <a:spLocks noGrp="1"/>
          </p:cNvSpPr>
          <p:nvPr>
            <p:ph type="title"/>
          </p:nvPr>
        </p:nvSpPr>
        <p:spPr/>
        <p:txBody>
          <a:bodyPr/>
          <a:lstStyle/>
          <a:p>
            <a:r>
              <a:rPr kumimoji="1" lang="ja-JP" altLang="en-US"/>
              <a:t>復習　媒介変数表示</a:t>
            </a:r>
          </a:p>
        </p:txBody>
      </p:sp>
      <p:sp>
        <p:nvSpPr>
          <p:cNvPr id="3" name="コンテンツ プレースホルダー 2">
            <a:extLst>
              <a:ext uri="{FF2B5EF4-FFF2-40B4-BE49-F238E27FC236}">
                <a16:creationId xmlns:a16="http://schemas.microsoft.com/office/drawing/2014/main" id="{9E34B9FC-4EBC-841F-6382-D756DAFADE77}"/>
              </a:ext>
            </a:extLst>
          </p:cNvPr>
          <p:cNvSpPr>
            <a:spLocks noGrp="1"/>
          </p:cNvSpPr>
          <p:nvPr>
            <p:ph idx="1"/>
          </p:nvPr>
        </p:nvSpPr>
        <p:spPr/>
        <p:txBody>
          <a:bodyPr/>
          <a:lstStyle/>
          <a:p>
            <a:r>
              <a:rPr kumimoji="1" lang="ja-JP" altLang="en-US"/>
              <a:t>点</a:t>
            </a:r>
            <a:r>
              <a:rPr kumimoji="1" lang="en-US" altLang="ja-JP" dirty="0"/>
              <a:t>P</a:t>
            </a:r>
            <a:r>
              <a:rPr kumimoji="1" lang="ja-JP" altLang="en-US"/>
              <a:t>　　</a:t>
            </a:r>
            <a:r>
              <a:rPr kumimoji="1" lang="en-US" altLang="ja-JP" dirty="0"/>
              <a:t>  </a:t>
            </a:r>
            <a:r>
              <a:rPr kumimoji="1" lang="ja-JP" altLang="en-US"/>
              <a:t>を考える</a:t>
            </a:r>
            <a:endParaRPr kumimoji="1" lang="en-US" altLang="ja-JP" dirty="0"/>
          </a:p>
          <a:p>
            <a:r>
              <a:rPr kumimoji="1" lang="ja-JP" altLang="en-US"/>
              <a:t>この点</a:t>
            </a:r>
            <a:r>
              <a:rPr kumimoji="1" lang="en-US" altLang="ja-JP" dirty="0"/>
              <a:t>P</a:t>
            </a:r>
            <a:r>
              <a:rPr kumimoji="1" lang="ja-JP" altLang="en-US"/>
              <a:t>が関数　　　　を用いて</a:t>
            </a:r>
            <a:endParaRPr kumimoji="1" lang="en-US" altLang="ja-JP" dirty="0"/>
          </a:p>
          <a:p>
            <a:endParaRPr kumimoji="1" lang="en-US" altLang="ja-JP" dirty="0"/>
          </a:p>
          <a:p>
            <a:pPr marL="0" indent="0">
              <a:buNone/>
            </a:pPr>
            <a:r>
              <a:rPr kumimoji="1" lang="ja-JP" altLang="en-US"/>
              <a:t>　と表され</a:t>
            </a:r>
            <a:r>
              <a:rPr kumimoji="1" lang="en-US" altLang="ja-JP" dirty="0"/>
              <a:t>  </a:t>
            </a:r>
            <a:r>
              <a:rPr kumimoji="1" lang="ja-JP" altLang="en-US"/>
              <a:t>が変化すると、この動点</a:t>
            </a:r>
            <a:r>
              <a:rPr kumimoji="1" lang="en-US" altLang="ja-JP" dirty="0"/>
              <a:t>P</a:t>
            </a:r>
            <a:r>
              <a:rPr kumimoji="1" lang="ja-JP" altLang="en-US"/>
              <a:t>の軌跡は曲線を表すと考えられる。</a:t>
            </a:r>
            <a:endParaRPr kumimoji="1" lang="en-US" altLang="ja-JP" dirty="0"/>
          </a:p>
          <a:p>
            <a:r>
              <a:rPr kumimoji="1" lang="ja-JP" altLang="en-US"/>
              <a:t>このように曲線を表現することを</a:t>
            </a:r>
            <a:r>
              <a:rPr kumimoji="1" lang="ja-JP" altLang="en-US" sz="4400" b="1" u="sng">
                <a:solidFill>
                  <a:srgbClr val="FF0000"/>
                </a:solidFill>
                <a:latin typeface="Hiragino Kaku Gothic Pro W6" panose="020B0300000000000000" pitchFamily="34" charset="-128"/>
                <a:ea typeface="Hiragino Kaku Gothic Pro W6" panose="020B0300000000000000" pitchFamily="34" charset="-128"/>
              </a:rPr>
              <a:t>媒介変数表示</a:t>
            </a:r>
            <a:r>
              <a:rPr kumimoji="1" lang="ja-JP" altLang="en-US"/>
              <a:t>と言った。</a:t>
            </a:r>
            <a:endParaRPr kumimoji="1" lang="en-US" altLang="ja-JP" dirty="0"/>
          </a:p>
          <a:p>
            <a:r>
              <a:rPr kumimoji="1" lang="en-US" altLang="ja-JP" dirty="0"/>
              <a:t>  </a:t>
            </a:r>
            <a:r>
              <a:rPr kumimoji="1" lang="ja-JP" altLang="en-US"/>
              <a:t>を</a:t>
            </a:r>
            <a:r>
              <a:rPr kumimoji="1" lang="ja-JP" altLang="en-US" sz="4400" b="1" u="sng">
                <a:latin typeface="Hiragino Kaku Gothic Pro W6" panose="020B0300000000000000" pitchFamily="34" charset="-128"/>
                <a:ea typeface="Hiragino Kaku Gothic Pro W6" panose="020B0300000000000000" pitchFamily="34" charset="-128"/>
              </a:rPr>
              <a:t>媒介変数</a:t>
            </a:r>
            <a:r>
              <a:rPr kumimoji="1" lang="ja-JP" altLang="en-US" sz="3600"/>
              <a:t>または</a:t>
            </a:r>
            <a:r>
              <a:rPr kumimoji="1" lang="ja-JP" altLang="en-US" sz="4400" b="1" u="sng">
                <a:latin typeface="Hiragino Kaku Gothic Pro W6" panose="020B0300000000000000" pitchFamily="34" charset="-128"/>
                <a:ea typeface="Hiragino Kaku Gothic Pro W6" panose="020B0300000000000000" pitchFamily="34" charset="-128"/>
              </a:rPr>
              <a:t>パラメータ</a:t>
            </a:r>
            <a:r>
              <a:rPr kumimoji="1" lang="ja-JP" altLang="en-US"/>
              <a:t>と言った。</a:t>
            </a:r>
          </a:p>
        </p:txBody>
      </p:sp>
      <p:pic>
        <p:nvPicPr>
          <p:cNvPr id="5" name="図 4" descr="\documentclass{article}&#10;\usepackage{base, math_phys}&#10;\pagestyle{empty}&#10;\begin{document}&#10;$(x,y)$&#10;&#10;&#10;\end{document}" title="IguanaTex Picture Display">
            <a:extLst>
              <a:ext uri="{FF2B5EF4-FFF2-40B4-BE49-F238E27FC236}">
                <a16:creationId xmlns:a16="http://schemas.microsoft.com/office/drawing/2014/main" id="{928F028D-6DF0-327F-34C3-A8A879680251}"/>
              </a:ext>
            </a:extLst>
          </p:cNvPr>
          <p:cNvPicPr>
            <a:picLocks noChangeAspect="1"/>
          </p:cNvPicPr>
          <p:nvPr>
            <p:custDataLst>
              <p:tags r:id="rId1"/>
            </p:custDataLst>
          </p:nvPr>
        </p:nvPicPr>
        <p:blipFill>
          <a:blip r:embed="rId7"/>
          <a:stretch>
            <a:fillRect/>
          </a:stretch>
        </p:blipFill>
        <p:spPr>
          <a:xfrm>
            <a:off x="2286000" y="2171700"/>
            <a:ext cx="1066800" cy="508000"/>
          </a:xfrm>
          <a:prstGeom prst="rect">
            <a:avLst/>
          </a:prstGeom>
        </p:spPr>
      </p:pic>
      <p:pic>
        <p:nvPicPr>
          <p:cNvPr id="17" name="図 16" descr="\documentclass{article}&#10;\usepackage{base, math_phys}&#10;\pagestyle{empty}&#10;\begin{document}&#10;&#10;$x = f(\theta), \quad y=g(\theta)$&#10;&#10;&#10;\end{document}" title="IguanaTex Picture Display">
            <a:extLst>
              <a:ext uri="{FF2B5EF4-FFF2-40B4-BE49-F238E27FC236}">
                <a16:creationId xmlns:a16="http://schemas.microsoft.com/office/drawing/2014/main" id="{1DE72F0A-4A2F-4392-09D3-4D2815A3E88E}"/>
              </a:ext>
            </a:extLst>
          </p:cNvPr>
          <p:cNvPicPr>
            <a:picLocks noChangeAspect="1"/>
          </p:cNvPicPr>
          <p:nvPr>
            <p:custDataLst>
              <p:tags r:id="rId2"/>
            </p:custDataLst>
          </p:nvPr>
        </p:nvPicPr>
        <p:blipFill>
          <a:blip r:embed="rId8"/>
          <a:stretch>
            <a:fillRect/>
          </a:stretch>
        </p:blipFill>
        <p:spPr>
          <a:xfrm>
            <a:off x="2895600" y="4045118"/>
            <a:ext cx="4757570" cy="546847"/>
          </a:xfrm>
          <a:prstGeom prst="rect">
            <a:avLst/>
          </a:prstGeom>
        </p:spPr>
      </p:pic>
      <p:pic>
        <p:nvPicPr>
          <p:cNvPr id="19" name="図 18" descr="\documentclass{article}&#10;\usepackage{base, math_phys}&#10;\pagestyle{empty}&#10;\begin{document}&#10;$\theta$&#10;&#10;&#10;\end{document}" title="IguanaTex Picture Display">
            <a:extLst>
              <a:ext uri="{FF2B5EF4-FFF2-40B4-BE49-F238E27FC236}">
                <a16:creationId xmlns:a16="http://schemas.microsoft.com/office/drawing/2014/main" id="{557C0A63-6CF9-F290-AD01-A35BE3E6C902}"/>
              </a:ext>
            </a:extLst>
          </p:cNvPr>
          <p:cNvPicPr>
            <a:picLocks noChangeAspect="1"/>
          </p:cNvPicPr>
          <p:nvPr>
            <p:custDataLst>
              <p:tags r:id="rId3"/>
            </p:custDataLst>
          </p:nvPr>
        </p:nvPicPr>
        <p:blipFill>
          <a:blip r:embed="rId9"/>
          <a:stretch>
            <a:fillRect/>
          </a:stretch>
        </p:blipFill>
        <p:spPr>
          <a:xfrm>
            <a:off x="3581400" y="5143500"/>
            <a:ext cx="203200" cy="355600"/>
          </a:xfrm>
          <a:prstGeom prst="rect">
            <a:avLst/>
          </a:prstGeom>
        </p:spPr>
      </p:pic>
      <p:pic>
        <p:nvPicPr>
          <p:cNvPr id="15" name="図 14" descr="\documentclass{article}&#10;\usepackage{base, math_phys}&#10;\pagestyle{empty}&#10;\begin{document}&#10;$f(\theta),g(\theta)$&#10;&#10;&#10;\end{document}" title="IguanaTex Picture Display">
            <a:extLst>
              <a:ext uri="{FF2B5EF4-FFF2-40B4-BE49-F238E27FC236}">
                <a16:creationId xmlns:a16="http://schemas.microsoft.com/office/drawing/2014/main" id="{30ABE948-2EB5-3484-4D9F-D19497C25198}"/>
              </a:ext>
            </a:extLst>
          </p:cNvPr>
          <p:cNvPicPr>
            <a:picLocks noChangeAspect="1"/>
          </p:cNvPicPr>
          <p:nvPr>
            <p:custDataLst>
              <p:tags r:id="rId4"/>
            </p:custDataLst>
          </p:nvPr>
        </p:nvPicPr>
        <p:blipFill>
          <a:blip r:embed="rId10"/>
          <a:stretch>
            <a:fillRect/>
          </a:stretch>
        </p:blipFill>
        <p:spPr>
          <a:xfrm>
            <a:off x="4724400" y="3162300"/>
            <a:ext cx="2032000" cy="508000"/>
          </a:xfrm>
          <a:prstGeom prst="rect">
            <a:avLst/>
          </a:prstGeom>
        </p:spPr>
      </p:pic>
      <p:pic>
        <p:nvPicPr>
          <p:cNvPr id="21" name="図 20" descr="\documentclass{article}&#10;\usepackage{base, math_phys}&#10;\pagestyle{empty}&#10;\begin{document}&#10;$\theta$&#10;&#10;&#10;\end{document}" title="IguanaTex Picture Display">
            <a:extLst>
              <a:ext uri="{FF2B5EF4-FFF2-40B4-BE49-F238E27FC236}">
                <a16:creationId xmlns:a16="http://schemas.microsoft.com/office/drawing/2014/main" id="{05492CD6-795F-7F33-CA6A-C1A71D943293}"/>
              </a:ext>
            </a:extLst>
          </p:cNvPr>
          <p:cNvPicPr>
            <a:picLocks noChangeAspect="1"/>
          </p:cNvPicPr>
          <p:nvPr>
            <p:custDataLst>
              <p:tags r:id="rId5"/>
            </p:custDataLst>
          </p:nvPr>
        </p:nvPicPr>
        <p:blipFill>
          <a:blip r:embed="rId11"/>
          <a:stretch>
            <a:fillRect/>
          </a:stretch>
        </p:blipFill>
        <p:spPr>
          <a:xfrm>
            <a:off x="1447800" y="7150100"/>
            <a:ext cx="203200" cy="355600"/>
          </a:xfrm>
          <a:prstGeom prst="rect">
            <a:avLst/>
          </a:prstGeom>
        </p:spPr>
      </p:pic>
    </p:spTree>
    <p:extLst>
      <p:ext uri="{BB962C8B-B14F-4D97-AF65-F5344CB8AC3E}">
        <p14:creationId xmlns:p14="http://schemas.microsoft.com/office/powerpoint/2010/main" val="397203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2D423-0448-4E00-A4F9-552BBB426706}"/>
              </a:ext>
            </a:extLst>
          </p:cNvPr>
          <p:cNvSpPr>
            <a:spLocks noGrp="1"/>
          </p:cNvSpPr>
          <p:nvPr>
            <p:ph type="title"/>
          </p:nvPr>
        </p:nvSpPr>
        <p:spPr/>
        <p:txBody>
          <a:bodyPr/>
          <a:lstStyle/>
          <a:p>
            <a:r>
              <a:rPr kumimoji="1" lang="ja-JP" altLang="en-US"/>
              <a:t>媒介変数表示の例</a:t>
            </a:r>
          </a:p>
        </p:txBody>
      </p:sp>
      <p:sp>
        <p:nvSpPr>
          <p:cNvPr id="3" name="コンテンツ プレースホルダー 2">
            <a:extLst>
              <a:ext uri="{FF2B5EF4-FFF2-40B4-BE49-F238E27FC236}">
                <a16:creationId xmlns:a16="http://schemas.microsoft.com/office/drawing/2014/main" id="{9668404F-1C66-A0CC-8326-C60FEE114608}"/>
              </a:ext>
            </a:extLst>
          </p:cNvPr>
          <p:cNvSpPr>
            <a:spLocks noGrp="1"/>
          </p:cNvSpPr>
          <p:nvPr>
            <p:ph idx="1"/>
          </p:nvPr>
        </p:nvSpPr>
        <p:spPr/>
        <p:txBody>
          <a:bodyPr/>
          <a:lstStyle/>
          <a:p>
            <a:r>
              <a:rPr kumimoji="1" lang="ja-JP" altLang="en-US"/>
              <a:t>サイクロイド</a:t>
            </a:r>
            <a:endParaRPr kumimoji="1" lang="en-US" altLang="ja-JP" dirty="0"/>
          </a:p>
          <a:p>
            <a:endParaRPr kumimoji="1" lang="en-US" altLang="ja-JP" dirty="0"/>
          </a:p>
          <a:p>
            <a:endParaRPr kumimoji="1" lang="en-US" altLang="ja-JP" dirty="0"/>
          </a:p>
          <a:p>
            <a:r>
              <a:rPr kumimoji="1" lang="ja-JP" altLang="en-US"/>
              <a:t>概形はサポートページを参照すること</a:t>
            </a:r>
          </a:p>
        </p:txBody>
      </p:sp>
      <p:pic>
        <p:nvPicPr>
          <p:cNvPr id="5" name="図 4" descr="\documentclass{article}&#10;\usepackage{base, math_phys}&#10;\pagestyle{empty}&#10;\begin{document}&#10;\begin{equation*}&#10;    \begin{cases}&#10;        x = a(\theta - \sin \theta) &amp; \\&#10;        y= a(1-\cos \theta) &amp;&#10;    \end{cases}&#10;\end{equation*}&#10;&#10;&#10;\end{document}" title="IguanaTex Picture Display">
            <a:extLst>
              <a:ext uri="{FF2B5EF4-FFF2-40B4-BE49-F238E27FC236}">
                <a16:creationId xmlns:a16="http://schemas.microsoft.com/office/drawing/2014/main" id="{FEE45CDF-D29A-213E-710C-0CFE25427D2C}"/>
              </a:ext>
            </a:extLst>
          </p:cNvPr>
          <p:cNvPicPr>
            <a:picLocks noChangeAspect="1"/>
          </p:cNvPicPr>
          <p:nvPr>
            <p:custDataLst>
              <p:tags r:id="rId1"/>
            </p:custDataLst>
          </p:nvPr>
        </p:nvPicPr>
        <p:blipFill>
          <a:blip r:embed="rId3"/>
          <a:stretch>
            <a:fillRect/>
          </a:stretch>
        </p:blipFill>
        <p:spPr>
          <a:xfrm>
            <a:off x="1981200" y="3009900"/>
            <a:ext cx="3619500" cy="1447800"/>
          </a:xfrm>
          <a:prstGeom prst="rect">
            <a:avLst/>
          </a:prstGeom>
        </p:spPr>
      </p:pic>
      <p:pic>
        <p:nvPicPr>
          <p:cNvPr id="5122" name="Picture 2">
            <a:extLst>
              <a:ext uri="{FF2B5EF4-FFF2-40B4-BE49-F238E27FC236}">
                <a16:creationId xmlns:a16="http://schemas.microsoft.com/office/drawing/2014/main" id="{C6F3589C-0269-437F-9ACC-AA45E4ABC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7132" y="5780991"/>
            <a:ext cx="5693735" cy="43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923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21"/>
  <p:tag name="OUTPUTTYPE" val="PDF"/>
  <p:tag name="IGUANATEXVERSION" val="162"/>
  <p:tag name="LATEXADDIN" val="\documentclass{article}&#10;\usepackage{base, math_phys}&#10;\pagestyle{empty}&#10;\begin{document}&#10;$(x,y)$&#10;&#10;&#10;\end{document}"/>
  <p:tag name="IGUANATEXSIZE" val="40"/>
  <p:tag name="IGUANATEXCURSOR" val="9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theta$&#10;&#10;&#10;\end{document}"/>
  <p:tag name="IGUANATEXSIZE" val="36"/>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86"/>
  <p:tag name="OUTPUTTYPE" val="PDF"/>
  <p:tag name="IGUANATEXVERSION" val="162"/>
  <p:tag name="LATEXADDIN" val="\documentclass{article}&#10;\usepackage{base, math_phys}&#10;\pagestyle{empty}&#10;\begin{document}&#10;&#10;$z=r(\cos\theta+i\sin\theta)$&#10;&#10;&#10;\end{document}"/>
  <p:tag name="IGUANATEXSIZE" val="40"/>
  <p:tag name="IGUANATEXCURSOR" val="11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4"/>
  <p:tag name="ORIGINALWIDTH" val="146"/>
  <p:tag name="OUTPUTTYPE" val="PDF"/>
  <p:tag name="IGUANATEXVERSION" val="162"/>
  <p:tag name="LATEXADDIN" val="\documentclass{article}&#10;\usepackage{base, math_phys}&#10;\pagestyle{empty}&#10;\begin{document}&#10;\begin{tikzpicture}[scale=2, &gt;=latex]&#10;&#10;        % Draw axes&#10;        \draw[-&gt;] (-0.5,0) -- (1.5,0) node[right] {$\mathrm{Re}$}; % Real axis&#10;        \draw[-&gt;] (0,-0.5) -- (0,1.5) node[above] {$\mathrm{Im}$}; % Imaginary axis&#10;      &#10;    &#10;      &#10;        % Draw the complex number as a point&#10;        \fill (1,1) circle (1.5pt) node[above right] {$\mathrm{P}:a+bi$};&#10;      &#10;        % Draw the vector from origin to the point&#10;        \draw[-&gt;, thick] (0,0) -- (1,1) node[midway, above left] {$r$};&#10;      &#10;        % Draw the radius label&#10;        \draw[-&gt;, thick] (1/2,0) arc[start angle=0, end angle=45, radius=0.5cm];&#10;        \node at (0.6, 0.2) {$\theta$};&#10;      &#10;        % Labels for the coordinates&#10;        \draw[dashed] (1,1) -- (1,0) node[below] {$a=r\cos\theta$};&#10;        \draw[dashed] (1,1) -- (0,1) node[left] {$b=r\sin\theta $};&#10;      \node at (0,0)[below left]{O};&#10;      &#10;      \end{tikzpicture}&#10;&#10;&#10;\end{document}"/>
  <p:tag name="IGUANATEXSIZE" val="40"/>
  <p:tag name="IGUANATEXCURSOR" val="949"/>
  <p:tag name="TRANSPARENCY" val="True"/>
  <p:tag name="COLORHEX" val="000000"/>
  <p:tag name="LATEXENGINEID" val="3"/>
  <p:tag name="TEMPFOLDER" val="/Users/tatsunorihashimoto/Library/Containers/com.microsoft.Powerpoint/Data/tmp/TemporaryItems/"/>
  <p:tag name="LATEXFORMHEIGHT" val="729"/>
  <p:tag name="LATEXFORMWIDTH" val="620"/>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43"/>
  <p:tag name="OUTPUTTYPE" val="PDF"/>
  <p:tag name="IGUANATEXVERSION" val="162"/>
  <p:tag name="LATEXADDIN" val="\documentclass{article}&#10;\usepackage{base, math_phys}&#10;\pagestyle{empty}&#10;\begin{document}&#10;&#10;$z=a+bi$&#10;&#10;&#10;\end{document}"/>
  <p:tag name="IGUANATEXSIZE" val="40"/>
  <p:tag name="IGUANATEXCURSOR" val="97"/>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14"/>
  <p:tag name="OUTPUTTYPE" val="PDF"/>
  <p:tag name="IGUANATEXVERSION" val="162"/>
  <p:tag name="LATEXADDIN" val="\documentclass{article}&#10;\usepackage{base, math_phys}&#10;\pagestyle{empty}&#10;\begin{document}&#10;$xy$-&#10;&#10;&#10;\end{document}"/>
  <p:tag name="IGUANATEXSIZE" val="40"/>
  <p:tag name="IGUANATEXCURSOR" val="9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32"/>
  <p:tag name="OUTPUTTYPE" val="PDF"/>
  <p:tag name="IGUANATEXVERSION" val="162"/>
  <p:tag name="LATEXADDIN" val="\documentclass{article}&#10;\usepackage{base, math_phys}&#10;\pagestyle{empty}&#10;\begin{document}&#10;$\ns{OP}=r$&#10;&#10;&#10;\end{document}"/>
  <p:tag name="IGUANATEXSIZE" val="40"/>
  <p:tag name="IGUANATEXCURSOR" val="9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theta$&#10;&#10;&#10;\end{document}"/>
  <p:tag name="IGUANATEXSIZE" val="36"/>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0"/>
  <p:tag name="ORIGINALWIDTH" val="126"/>
  <p:tag name="OUTPUTTYPE" val="PDF"/>
  <p:tag name="IGUANATEXVERSION" val="162"/>
  <p:tag name="LATEXADDIN" val="\documentclass{article}&#10;\usepackage{base, math_phys}&#10;\pagestyle{empty}&#10;\begin{document}&#10;\begin{tikzpicture}[scale=1.3, &gt;=latex]&#10;            % Axis labels&#10;            \draw[-&gt;] (0,0) -- (3,0) node[below] {X}; % x-axis&#10;&#10;            \draw[-&gt;] (0,0) -- (2,2.5) node[right]{P:$(r,\theta)$};&#10;&#10;            \node at (1,1.6){$r$};&#10;           &#10;            % Draw the radius label&#10;            \draw[-&gt;, thick] (1,0) arc[start angle=0, end angle=50, radius=1cm];&#10;            \node at (1.2, 0.6) {$\theta$};&#10;&#10;            % Polar center label&#10;            \node[below left] at (0,0) {O};&#10;&#10;            %name&#10;            \node at (1.5,-0.3){始線};&#10;           \node at (0.5,1.8){動径};&#10;           \node at (-0.2,-0.5){極};&#10;           \node at (1.6,0.9){偏角};&#10;          &#10;          \end{tikzpicture}&#10;&#10;&#10;\end{document}"/>
  <p:tag name="IGUANATEXSIZE" val="40"/>
  <p:tag name="IGUANATEXCURSOR" val="569"/>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32"/>
  <p:tag name="OUTPUTTYPE" val="PDF"/>
  <p:tag name="IGUANATEXVERSION" val="162"/>
  <p:tag name="LATEXADDIN" val="\documentclass{article}&#10;\usepackage{base, math_phys}&#10;\pagestyle{empty}&#10;\begin{document}&#10;$\ns{OP}=r$&#10;&#10;&#10;\end{document}"/>
  <p:tag name="IGUANATEXSIZE" val="40"/>
  <p:tag name="IGUANATEXCURSOR" val="9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theta$&#10;&#10;&#10;\end{document}"/>
  <p:tag name="IGUANATEXSIZE" val="36"/>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87"/>
  <p:tag name="OUTPUTTYPE" val="PDF"/>
  <p:tag name="IGUANATEXVERSION" val="162"/>
  <p:tag name="LATEXADDIN" val="\documentclass{article}&#10;\usepackage{base, math_phys}&#10;\pagestyle{empty}&#10;\begin{document}&#10;&#10;$x = f(\theta), \quad y=g(\theta)$&#10;&#10;&#10;\end{document}"/>
  <p:tag name="IGUANATEXSIZE" val="40"/>
  <p:tag name="IGUANATEXCURSOR" val="102"/>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13"/>
  <p:tag name="OUTPUTTYPE" val="PDF"/>
  <p:tag name="IGUANATEXVERSION" val="162"/>
  <p:tag name="LATEXADDIN" val="\documentclass{article}&#10;\usepackage{base, math_phys}&#10;\pagestyle{empty}&#10;\begin{document}&#10;$r,\theta$&#10;&#10;&#10;\end{document}"/>
  <p:tag name="IGUANATEXSIZE" val="40"/>
  <p:tag name="IGUANATEXCURSOR" val="9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20"/>
  <p:tag name="OUTPUTTYPE" val="PDF"/>
  <p:tag name="IGUANATEXVERSION" val="162"/>
  <p:tag name="LATEXADDIN" val="\documentclass{article}&#10;\usepackage{base, math_phys}&#10;\pagestyle{empty}&#10;\begin{document}&#10;$(r,\theta )$&#10;&#10;&#10;\end{document}"/>
  <p:tag name="IGUANATEXSIZE" val="40"/>
  <p:tag name="IGUANATEXCURSOR" val="9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theta$&#10;&#10;&#10;\end{document}"/>
  <p:tag name="IGUANATEXSIZE" val="36"/>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197"/>
  <p:tag name="OUTPUTTYPE" val="PDF"/>
  <p:tag name="IGUANATEXVERSION" val="162"/>
  <p:tag name="LATEXADDIN" val="\documentclass{article}&#10;\usepackage{base, math_phys}&#10;\pagestyle{empty}&#10;\begin{document}&#10;&#10;$\displaystyle \ns{A}=\left(1,\frac\pi2\right),\quad\ns{B}=\left(2,\frac67\pi\right),\quad \ns{C}=\left(3,-\frac{\pi}{3}\right)$&#10;&#10;&#10;\end{document}"/>
  <p:tag name="IGUANATEXSIZE" val="40"/>
  <p:tag name="IGUANATEXCURSOR" val="10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54"/>
  <p:tag name="ORIGINALWIDTH" val="175"/>
  <p:tag name="OUTPUTTYPE" val="PDF"/>
  <p:tag name="IGUANATEXVERSION" val="162"/>
  <p:tag name="LATEXADDIN" val="\documentclass{article}&#10;\usepackage{base, math_phys}&#10;\pagestyle{empty}&#10;\begin{document}&#10;&#10;\begin{tikzpicture}[scale=0.9, &gt;=latex]&#10;&#10;        % Draw the polar grid (3 concentric circles and radial lines)&#10;        \draw[very thin, black!90!gray] (0,0) circle (1);&#10;        \draw[very thin, black!90!gray] (0,0) circle (2);&#10;        \draw[very thin, black!90!gray] (0,0) circle (3);&#10;      &#10;        % Radial lines&#10;        \foreach \angle in {0,30,...,330} {&#10;          \draw[very thin, black!90!gray] (0,0) -- (\angle:3);&#10;        }&#10;      &#10;        % Axis labels&#10;        \draw[-&gt;] (0,0) -- (3.5,0) node[right] {$x$}; % x-axis&#10;        \draw[very thin, gray!50] (0,-3) -- (0,3) ; % y-axis&#10;      &#10;        % Polar center label&#10;        \node[below left] at (0,0) {O};&#10;      &#10;      \end{tikzpicture}&#10;&#10;&#10;\end{document}"/>
  <p:tag name="IGUANATEXSIZE" val="40"/>
  <p:tag name="IGUANATEXCURSOR" val="48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197"/>
  <p:tag name="OUTPUTTYPE" val="PDF"/>
  <p:tag name="IGUANATEXVERSION" val="162"/>
  <p:tag name="LATEXADDIN" val="\documentclass{article}&#10;\usepackage{base, math_phys}&#10;\pagestyle{empty}&#10;\begin{document}&#10;&#10;$\displaystyle \ns{A}=\left(1,\frac\pi2\right),\quad\ns{B}=\left(2,\frac67\pi\right),\quad \ns{C}=\left(3,-\frac{\pi}{3}\right)$&#10;&#10;&#10;\end{document}"/>
  <p:tag name="IGUANATEXSIZE" val="40"/>
  <p:tag name="IGUANATEXCURSOR" val="10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54"/>
  <p:tag name="ORIGINALWIDTH" val="175"/>
  <p:tag name="OUTPUTTYPE" val="PDF"/>
  <p:tag name="IGUANATEXVERSION" val="162"/>
  <p:tag name="LATEXADDIN" val="\documentclass{article}&#10;\usepackage{base, math_phys}&#10;\pagestyle{empty}&#10;\begin{document}&#10;&#10;\begin{tikzpicture}[scale=0.9, &gt;=latex]&#10;&#10;        % Draw the polar grid (3 concentric circles and radial lines)&#10;        \draw[very thin, black!90!gray] (0,0) circle (1);&#10;        \draw[very thin, black!90!gray] (0,0) circle (2);&#10;        \draw[very thin, black!90!gray] (0,0) circle (3);&#10;      &#10;        % Radial lines&#10;        \foreach \angle in {0,30,...,330} {&#10;          \draw[very thin, black!90!gray] (0,0) -- (\angle:3);&#10;        }&#10;      &#10;        % Axis labels&#10;        \draw[-&gt;] (0,0) -- (3.5,0) node[right] {$x$}; % x-axis&#10;        \draw[very thin, gray!50] (0,-3) -- (0,3) ; % y-axis&#10;      &#10;        % Polar center label&#10;        \node[below left] at (0,0) {O};&#10;      &#10;      \end{tikzpicture}&#10;&#10;&#10;\end{document}"/>
  <p:tag name="IGUANATEXSIZE" val="40"/>
  <p:tag name="IGUANATEXCURSOR" val="48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9"/>
  <p:tag name="ORIGINALWIDTH" val="49"/>
  <p:tag name="OUTPUTTYPE" val="PDF"/>
  <p:tag name="IGUANATEXVERSION" val="162"/>
  <p:tag name="LATEXADDIN" val="\documentclass{article}&#10;\usepackage{base, math_phys}&#10;\pagestyle{empty}&#10;\begin{document}&#10;{\color{red}&#10;$\displaystyle \ns{A}=\left(1,\frac\pi2\right)$&#10;}&#10;&#10;\end{document}"/>
  <p:tag name="IGUANATEXSIZE" val="40"/>
  <p:tag name="IGUANATEXCURSOR" val="15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24"/>
  <p:tag name="OUTPUTTYPE" val="PDF"/>
  <p:tag name="IGUANATEXVERSION" val="162"/>
  <p:tag name="LATEXADDIN" val="\documentclass{article}&#10;\usepackage{base, math_phys}&#10;\pagestyle{empty}&#10;\begin{document}&#10;{\color{red}&#10;$\theta = \frac{\pi}{2}$&#10;}&#10;&#10;&#10;\end{document}"/>
  <p:tag name="IGUANATEXSIZE" val="40"/>
  <p:tag name="IGUANATEXCURSOR" val="10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color{red}&#10;$1$&#10;}&#10;&#10;\end{document}"/>
  <p:tag name="IGUANATEXSIZE" val="40"/>
  <p:tag name="IGUANATEXCURSOR" val="10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theta$&#10;&#10;&#10;\end{document}"/>
  <p:tag name="IGUANATEXSIZE" val="40"/>
  <p:tag name="IGUANATEXCURSOR" val="9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54"/>
  <p:tag name="ORIGINALWIDTH" val="175"/>
  <p:tag name="OUTPUTTYPE" val="PDF"/>
  <p:tag name="IGUANATEXVERSION" val="162"/>
  <p:tag name="LATEXADDIN" val="\documentclass{article}&#10;\usepackage{base, math_phys}&#10;\pagestyle{empty}&#10;\begin{document}&#10;&#10;\begin{tikzpicture}[scale=0.9, &gt;=latex]&#10;&#10;        % Draw the polar grid (3 concentric circles and radial lines)&#10;        \draw[very thin, black!90!gray] (0,0) circle (1);&#10;        \draw[very thin, black!90!gray] (0,0) circle (2);&#10;        \draw[very thin, black!90!gray] (0,0) circle (3);&#10;      &#10;        % Radial lines&#10;        \foreach \angle in {0,30,...,330} {&#10;          \draw[very thin, black!90!gray] (0,0) -- (\angle:3);&#10;        }&#10;      &#10;        % Axis labels&#10;        \draw[-&gt;] (0,0) -- (3.5,0) node[right] {$x$}; % x-axis&#10;        \draw[very thin, gray!50] (0,-3) -- (0,3) ; % y-axis&#10;      &#10;        % Polar center label&#10;        \node[below left] at (0,0) {O};&#10;      &#10;      \end{tikzpicture}&#10;&#10;&#10;\end{document}"/>
  <p:tag name="IGUANATEXSIZE" val="40"/>
  <p:tag name="IGUANATEXCURSOR" val="48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56"/>
  <p:tag name="OUTPUTTYPE" val="PDF"/>
  <p:tag name="IGUANATEXVERSION" val="162"/>
  <p:tag name="LATEXADDIN" val="\documentclass{article}&#10;\usepackage{base, math_phys}&#10;\pagestyle{empty}&#10;\begin{document}&#10;{\color{red}&#10;$\displaystyle \ns{B}=\left(2,\frac{6}{7}\pi\right)$&#10;}&#10;&#10;\end{document}"/>
  <p:tag name="IGUANATEXSIZE" val="40"/>
  <p:tag name="IGUANATEXCURSOR" val="14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30"/>
  <p:tag name="OUTPUTTYPE" val="PDF"/>
  <p:tag name="IGUANATEXVERSION" val="162"/>
  <p:tag name="LATEXADDIN" val="\documentclass{article}&#10;\usepackage{base, math_phys}&#10;\pagestyle{empty}&#10;\begin{document}&#10;{\color{red}&#10;$\theta = \frac{6}{7}\pi$&#10;}&#10;&#10;&#10;\end{document}"/>
  <p:tag name="IGUANATEXSIZE" val="40"/>
  <p:tag name="IGUANATEXCURSOR" val="12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color{red}&#10;$2$&#10;}&#10;&#10;\end{document}"/>
  <p:tag name="IGUANATEXSIZE" val="40"/>
  <p:tag name="IGUANATEXCURSOR" val="10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56"/>
  <p:tag name="OUTPUTTYPE" val="PDF"/>
  <p:tag name="IGUANATEXVERSION" val="162"/>
  <p:tag name="LATEXADDIN" val="\documentclass{article}&#10;\usepackage{base, math_phys}&#10;\pagestyle{empty}&#10;\begin{document}&#10;&#10;$\displaystyle \ns{B}=\left(2,\frac{6}{7}\pi\right)$&#10;&#10;&#10;\end{document}"/>
  <p:tag name="IGUANATEXSIZE" val="40"/>
  <p:tag name="IGUANATEXCURSOR" val="14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54"/>
  <p:tag name="ORIGINALWIDTH" val="175"/>
  <p:tag name="OUTPUTTYPE" val="PDF"/>
  <p:tag name="IGUANATEXVERSION" val="162"/>
  <p:tag name="LATEXADDIN" val="\documentclass{article}&#10;\usepackage{base, math_phys}&#10;\pagestyle{empty}&#10;\begin{document}&#10;&#10;\begin{tikzpicture}[scale=0.9, &gt;=latex]&#10;&#10;        % Draw the polar grid (3 concentric circles and radial lines)&#10;        \draw[very thin, black!90!gray] (0,0) circle (1);&#10;        \draw[very thin, black!90!gray] (0,0) circle (2);&#10;        \draw[very thin, black!90!gray] (0,0) circle (3);&#10;      &#10;        % Radial lines&#10;        \foreach \angle in {0,30,...,330} {&#10;          \draw[very thin, black!90!gray] (0,0) -- (\angle:3);&#10;        }&#10;      &#10;        % Axis labels&#10;        \draw[-&gt;] (0,0) -- (3.5,0) node[right] {$x$}; % x-axis&#10;        \draw[very thin, gray!50] (0,-3) -- (0,3) ; % y-axis&#10;      &#10;        % Polar center label&#10;        \node[below left] at (0,0) {O};&#10;      &#10;      \end{tikzpicture}&#10;&#10;&#10;\end{document}"/>
  <p:tag name="IGUANATEXSIZE" val="40"/>
  <p:tag name="IGUANATEXCURSOR" val="48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9"/>
  <p:tag name="ORIGINALWIDTH" val="56"/>
  <p:tag name="OUTPUTTYPE" val="PDF"/>
  <p:tag name="IGUANATEXVERSION" val="162"/>
  <p:tag name="LATEXADDIN" val="\documentclass{article}&#10;\usepackage{base, math_phys}&#10;\pagestyle{empty}&#10;\begin{document}&#10;{\color{red}&#10;$\displaystyle \ns{C}=\left(3,-\frac{\pi}{3}\right)$&#10;}&#10;&#10;\end{document}"/>
  <p:tag name="IGUANATEXSIZE" val="40"/>
  <p:tag name="IGUANATEXCURSOR" val="13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9"/>
  <p:tag name="ORIGINALWIDTH" val="56"/>
  <p:tag name="OUTPUTTYPE" val="PDF"/>
  <p:tag name="IGUANATEXVERSION" val="162"/>
  <p:tag name="LATEXADDIN" val="\documentclass{article}&#10;\usepackage{base, math_phys}&#10;\pagestyle{empty}&#10;\begin{document}&#10;&#10;$\displaystyle \ns{C}=\left(3,-\frac{\pi}{3}\right)$&#10;&#10;&#10;\end{document}"/>
  <p:tag name="IGUANATEXSIZE" val="40"/>
  <p:tag name="IGUANATEXCURSOR" val="10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2"/>
  <p:tag name="OUTPUTTYPE" val="PDF"/>
  <p:tag name="IGUANATEXVERSION" val="162"/>
  <p:tag name="LATEXADDIN" val="\documentclass{article}&#10;\usepackage{base, math_phys}&#10;\pagestyle{empty}&#10;\begin{document}&#10;{\color{red}&#10;$\theta = -\frac{\pi}{3}$&#10;}&#10;&#10;&#10;\end{document}"/>
  <p:tag name="IGUANATEXSIZE" val="40"/>
  <p:tag name="IGUANATEXCURSOR" val="12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color{red}&#10;$3$&#10;}&#10;&#10;\end{document}"/>
  <p:tag name="IGUANATEXSIZE" val="40"/>
  <p:tag name="IGUANATEXCURSOR" val="10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40"/>
  <p:tag name="OUTPUTTYPE" val="PDF"/>
  <p:tag name="IGUANATEXVERSION" val="162"/>
  <p:tag name="LATEXADDIN" val="\documentclass{article}&#10;\usepackage{base, math_phys}&#10;\pagestyle{empty}&#10;\begin{document}&#10;$f(\theta),g(\theta)$&#10;&#10;&#10;\end{document}"/>
  <p:tag name="IGUANATEXSIZE" val="40"/>
  <p:tag name="IGUANATEXCURSOR" val="97"/>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21"/>
  <p:tag name="OUTPUTTYPE" val="PDF"/>
  <p:tag name="IGUANATEXVERSION" val="162"/>
  <p:tag name="LATEXADDIN" val="\documentclass{article}&#10;\usepackage{base, math_phys}&#10;\pagestyle{empty}&#10;\begin{document}&#10;$(x,y)$&#10;&#10;&#10;\end{document}"/>
  <p:tag name="IGUANATEXSIZE" val="40"/>
  <p:tag name="IGUANATEXCURSOR" val="9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20"/>
  <p:tag name="OUTPUTTYPE" val="PDF"/>
  <p:tag name="IGUANATEXVERSION" val="162"/>
  <p:tag name="LATEXADDIN" val="\documentclass{article}&#10;\usepackage{base, math_phys}&#10;\pagestyle{empty}&#10;\begin{document}&#10;&#10;$(r,\theta )$&#10;&#10;&#10;\end{document}"/>
  <p:tag name="IGUANATEXSIZE" val="40"/>
  <p:tag name="IGUANATEXCURSOR" val="10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7"/>
  <p:tag name="ORIGINALWIDTH" val="105"/>
  <p:tag name="OUTPUTTYPE" val="PDF"/>
  <p:tag name="IGUANATEXVERSION" val="162"/>
  <p:tag name="LATEXADDIN" val="\documentclass{article}&#10;\usepackage{base, math_phys}&#10;\pagestyle{empty}&#10;\begin{document}&#10;&#10;\begin{tikzpicture}[scale=2, &gt;=latex]&#10;&#10;        % Draw axes&#10;        \draw[-&gt;] (-0.2,0) -- (1.5,0) node[right] {$x$}; % Real axis&#10;        \draw[-&gt;] (0,-0.2) -- (0,1.5) node[above] {$y$}; % Imaginary axis&#10;      &#10;    &#10;      &#10;        % Draw the complex number as a point&#10;        \fill (1,1) circle (1.5pt) node[above right] {$(x,y)$};&#10;      &#10;        % Draw the vector from origin to the point&#10;        \draw[-&gt;, thick] (0,0) -- (1,1) node[midway, above left] {$r$};&#10;      &#10;        % Draw the radius label&#10;        \draw[-&gt;, thick] (1/2,0) arc[start angle=0, end angle=45, radius=0.5cm];&#10;        \node at (0.6, 0.2) {$\theta$};&#10;      &#10;        % Labels for the coordinates&#10;        \draw[dashed] (1,1) -- (1,0) ;&#10;        \draw[dashed] (1,1) -- (0,1) ;&#10;      \node at (0.1,-0.1){O};&#10;      &#10;      \end{tikzpicture}&#10;&#10;&#10;\end{document}"/>
  <p:tag name="IGUANATEXSIZE" val="40"/>
  <p:tag name="IGUANATEXCURSOR" val="829"/>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0"/>
  <p:tag name="ORIGINALWIDTH" val="23"/>
  <p:tag name="OUTPUTTYPE" val="PDF"/>
  <p:tag name="IGUANATEXVERSION" val="162"/>
  <p:tag name="LATEXADDIN" val="\documentclass{article}&#10;\usepackage{base, math_phys}&#10;\pagestyle{empty}&#10;\begin{document}&#10;&#10;\begin{equation*}&#10;        \begin{cases*}&#10;            x=  &amp; \\&#10;            y= &amp;&#10;        \end{cases*}&#10;    \end{equation*}&#10;&#10;&#10;\end{document}"/>
  <p:tag name="IGUANATEXSIZE" val="40"/>
  <p:tag name="IGUANATEXCURSOR" val="16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21"/>
  <p:tag name="OUTPUTTYPE" val="PDF"/>
  <p:tag name="IGUANATEXVERSION" val="162"/>
  <p:tag name="LATEXADDIN" val="\documentclass{article}&#10;\usepackage{base, math_phys}&#10;\pagestyle{empty}&#10;\begin{document}&#10;$(x,y)$&#10;&#10;&#10;\end{document}"/>
  <p:tag name="IGUANATEXSIZE" val="40"/>
  <p:tag name="IGUANATEXCURSOR" val="9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20"/>
  <p:tag name="OUTPUTTYPE" val="PDF"/>
  <p:tag name="IGUANATEXVERSION" val="162"/>
  <p:tag name="LATEXADDIN" val="\documentclass{article}&#10;\usepackage{base, math_phys}&#10;\pagestyle{empty}&#10;\begin{document}&#10;&#10;$(r,\theta )$&#10;&#10;&#10;\end{document}"/>
  <p:tag name="IGUANATEXSIZE" val="40"/>
  <p:tag name="IGUANATEXCURSOR" val="10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7"/>
  <p:tag name="ORIGINALWIDTH" val="123"/>
  <p:tag name="OUTPUTTYPE" val="PDF"/>
  <p:tag name="IGUANATEXVERSION" val="162"/>
  <p:tag name="LATEXADDIN" val="\documentclass{article}&#10;\usepackage{base, math_phys}&#10;\pagestyle{empty}&#10;\begin{document}&#10;&#10;\begin{tikzpicture}[scale=2, &gt;=latex]&#10;&#10;        % Draw axes&#10;        \draw[-&gt;] (-0.2,0) -- (1.5,0) node[right] {$x$}; % Real axis&#10;        \draw[-&gt;] (0,-0.2) -- (0,1.5) node[above] {$y$}; % Imaginary axis&#10;      &#10;    &#10;      &#10;        % Draw the complex number as a point&#10;        \fill (1,1) circle (1.5pt) node[above right] {$(x,y)$};&#10;      &#10;        % Draw the vector from origin to the point&#10;        \draw[-&gt;, thick] (0,0) -- (1,1) node[midway, above left] {$r$};&#10;      &#10;        % Draw the radius label&#10;        \draw[-&gt;, thick] (1/2,0) arc[start angle=0, end angle=45, radius=0.5cm];&#10;        \node at (0.6, 0.2) {$\theta$};&#10;      &#10;        % Labels for the coordinates&#10;        \draw[dashed] (1,1) -- (1,0) node[below] {$r\cos\theta$};&#10;        \draw[dashed] (1,1) -- (0,1) node[left] {$r\sin\theta $};&#10;      \node at (0.1,-0.1){O};&#10;      &#10;      \end{tikzpicture}&#10;&#10;&#10;\end{document}"/>
  <p:tag name="IGUANATEXSIZE" val="40"/>
  <p:tag name="IGUANATEXCURSOR" val="242"/>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0"/>
  <p:tag name="ORIGINALWIDTH" val="52"/>
  <p:tag name="OUTPUTTYPE" val="PDF"/>
  <p:tag name="IGUANATEXVERSION" val="162"/>
  <p:tag name="LATEXADDIN" val="\documentclass{article}&#10;\usepackage{base, math_phys}&#10;\pagestyle{empty}&#10;\begin{document}&#10;&#10;\begin{equation*}&#10;        \begin{cases*}&#10;            x= r \cos \theta &amp; \\&#10;            y= r \sin \theta &amp;&#10;        \end{cases*}&#10;    \end{equation*}&#10;&#10;&#10;\end{document}"/>
  <p:tag name="IGUANATEXSIZE" val="40"/>
  <p:tag name="IGUANATEXCURSOR" val="18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20"/>
  <p:tag name="OUTPUTTYPE" val="PDF"/>
  <p:tag name="IGUANATEXVERSION" val="162"/>
  <p:tag name="LATEXADDIN" val="\documentclass{article}&#10;\usepackage{base, math_phys}&#10;\pagestyle{empty}&#10;\begin{document}&#10;&#10;$(r,\theta )$&#10;&#10;&#10;\end{document}"/>
  <p:tag name="IGUANATEXSIZE" val="40"/>
  <p:tag name="IGUANATEXCURSOR" val="10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36"/>
  <p:tag name="OUTPUTTYPE" val="PDF"/>
  <p:tag name="IGUANATEXVERSION" val="162"/>
  <p:tag name="LATEXADDIN" val="\documentclass{article}&#10;\usepackage{base, math_phys}&#10;\pagestyle{empty}&#10;\begin{document}&#10;&#10;$r=f(\theta)$&#10;&#10;&#10;\end{document}"/>
  <p:tag name="IGUANATEXSIZE" val="40"/>
  <p:tag name="IGUANATEXCURSOR" val="10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theta$&#10;&#10;&#10;\end{document}"/>
  <p:tag name="IGUANATEXSIZE" val="40"/>
  <p:tag name="IGUANATEXCURSOR" val="9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47"/>
  <p:tag name="OUTPUTTYPE" val="PDF"/>
  <p:tag name="IGUANATEXVERSION" val="162"/>
  <p:tag name="LATEXADDIN" val="\documentclass{article}&#10;\usepackage{base, math_phys}&#10;\pagestyle{empty}&#10;\begin{document}&#10;$F(r, \theta ) =0$&#10;&#10;&#10;\end{document}"/>
  <p:tag name="IGUANATEXSIZE" val="40"/>
  <p:tag name="IGUANATEXCURSOR" val="10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22"/>
  <p:tag name="OUTPUTTYPE" val="PDF"/>
  <p:tag name="IGUANATEXVERSION" val="162"/>
  <p:tag name="LATEXADDIN" val="\documentclass{article}&#10;\usepackage{base, math_phys}&#10;\pagestyle{empty}&#10;\begin{document}&#10;&#10;$r=1$&#10;&#10;&#10;\end{document}"/>
  <p:tag name="IGUANATEXSIZE" val="40"/>
  <p:tag name="IGUANATEXCURSOR" val="9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44"/>
  <p:tag name="OUTPUTTYPE" val="PDF"/>
  <p:tag name="IGUANATEXVERSION" val="162"/>
  <p:tag name="LATEXADDIN" val="\documentclass{article}&#10;\usepackage{base, math_phys}&#10;\pagestyle{empty}&#10;\begin{document}&#10;&#10;$\theta = (\text{一定})$&#10;&#10;&#10;\end{document}"/>
  <p:tag name="IGUANATEXSIZE" val="40"/>
  <p:tag name="IGUANATEXCURSOR" val="10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49"/>
  <p:tag name="OUTPUTTYPE" val="PDF"/>
  <p:tag name="IGUANATEXVERSION" val="162"/>
  <p:tag name="LATEXADDIN" val="\documentclass{article}&#10;\usepackage{base, math_phys}&#10;\pagestyle{empty}&#10;\begin{document}&#10;$r^2 \cos \theta = 2$&#10;&#10;\end{document}"/>
  <p:tag name="IGUANATEXSIZE" val="40"/>
  <p:tag name="IGUANATEXCURSOR" val="109"/>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50"/>
  <p:tag name="OUTPUTTYPE" val="PDF"/>
  <p:tag name="IGUANATEXVERSION" val="162"/>
  <p:tag name="LATEXADDIN" val="\documentclass{article}&#10;\usepackage{base, math_phys}&#10;\pagestyle{empty}&#10;\begin{document}&#10;$x^2 - y^2 = 2$&#10;&#10;&#10;\end{document}"/>
  <p:tag name="IGUANATEXSIZE" val="40"/>
  <p:tag name="IGUANATEXCURSOR" val="10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4"/>
  <p:tag name="ORIGINALWIDTH" val="147"/>
  <p:tag name="OUTPUTTYPE" val="PDF"/>
  <p:tag name="IGUANATEXVERSION" val="162"/>
  <p:tag name="LATEXADDIN" val="\documentclass{article}&#10;\usepackage{base, math_phys}&#10;\pagestyle{empty}&#10;\begin{document}&#10;&#10;\begin{tikzpicture}[scale = 2]&#10;    % Draw a circle of radius 1&#10;    \draw[thick] (0,0) circle(1);&#10;    % Draw x-axis&#10;    \draw[-&gt;] (-1.2,0) -- (1.2,0) node[right] {X};&#10;    % Mark the origin&#10;    \fill (0,0) circle(1pt) node[below right] {極};&#10;    % Mark the point P&#10;    \fill (45:1) circle(1pt) node[above right] {$P$};&#10;    % Draw arrow from origin to P&#10;    \draw[-&gt;] (0,0) -- (45:1);&#10;    % Draw angle arc and label&#10;    \draw[thick] (0.4,0) arc[start angle=0,end angle=45,radius=0.4];&#10;    \node at (22.5:0.6){$\theta$};&#10;\end{tikzpicture}&#10;&#10;\end{document}"/>
  <p:tag name="IGUANATEXSIZE" val="40"/>
  <p:tag name="IGUANATEXCURSOR" val="23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37"/>
  <p:tag name="ORIGINALWIDTH" val="153"/>
  <p:tag name="OUTPUTTYPE" val="PDF"/>
  <p:tag name="IGUANATEXVERSION" val="162"/>
  <p:tag name="LATEXADDIN" val="\documentclass{article}&#10;\usepackage{base, math_phys}&#10;\pagestyle{empty}&#10;\begin{document}&#10;&#10;\begin{tikzpicture}[scale = 2]&#10;    % Draw a straight line through the origin at theta = pi/4&#10;    \draw[thick] (-1.2,-1.2) -- (1.2,1.2);&#10;    % Draw x-axis&#10;    \draw[-&gt;] (-1.2,0) -- (1.3,0) node[right] {X};&#10;    % Mark the origin&#10;    \fill (0,0) circle(1pt) node[below right] {極};&#10;    % Mark the point P&#10;    \fill (45:1) circle(1pt) node[right] {P};&#10;    % Draw arrow from origin to P&#10;    \draw[-&gt;] (0,0) -- (45:1);&#10;    % Draw angle arc and label&#10;    \draw[thick] (0.4,0) arc[start angle=0,end angle=45,radius=0.4];&#10;    \node at (22.5:0.6) {$\theta $};&#10;\end{tikzpicture}&#10;&#10;&#10;\end{document}"/>
  <p:tag name="IGUANATEXSIZE" val="40"/>
  <p:tag name="IGUANATEXCURSOR" val="119"/>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3"/>
  <p:tag name="ORIGINALWIDTH" val="389"/>
  <p:tag name="OUTPUTTYPE" val="PDF"/>
  <p:tag name="IGUANATEXVERSION" val="162"/>
  <p:tag name="LATEXADDIN" val="\documentclass{article}&#10;\usepackage{base, math_phys}&#10;\usepackage{pgfplots}&#10;\pgfplotsset{compat=1.17}&#10;\pagestyle{empty}&#10;\begin{document}&#10;&#10;\begin{tikzpicture}[scale = 2]&#10;    % Define the hyperbola&#10;    \begin{axis}[&#10;        axis lines=middle,&#10;        xlabel={X},&#10;        xmin=-3, xmax=3,&#10;        ymin=-2, ymax=2,&#10;        samples=100,&#10;        ticks=none&#10;    ]&#10;        % Plot the hyperbolas&#10;        \addplot[thick, domain=-2:2] ({sqrt(x^2+2)}, x);&#10;        \addplot[thick, domain=-2:2] ({-sqrt(x^2+2)}, x);&#10;        % Mark the point P at theta = pi/4&#10;        \addplot[only marks] coordinates {(2, 1.414)} node[above right] {P};&#10;        % Draw arrow from origin to P&#10;        \draw[-&gt;] (0,0) -- (2,1.414);&#10;        % Draw angle arc and label&#10;        \draw[thick] (0.5,0) arc[start angle=0,end angle=35,radius=0.5];&#10;        \node at (22.5:0.7) {$\theta$};&#10;&#9;&#9;\node at (0,0) [below left] {極};&#10;    \end{axis}&#10;\end{tikzpicture}&#10;&#10;&#10;\end{document}"/>
  <p:tag name="IGUANATEXSIZE" val="40"/>
  <p:tag name="IGUANATEXCURSOR" val="167"/>
  <p:tag name="TRANSPARENCY" val="True"/>
  <p:tag name="COLORHEX" val="000000"/>
  <p:tag name="LATEXENGINEID" val="3"/>
  <p:tag name="TEMPFOLDER" val="/Users/tatsunorihashimoto/Library/Containers/com.microsoft.Powerpoint/Data/tmp/TemporaryItems/"/>
  <p:tag name="LATEXFORMHEIGHT" val="684"/>
  <p:tag name="LATEXFORMWIDTH" val="660"/>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theta$&#10;&#10;&#10;\end{document}"/>
  <p:tag name="IGUANATEXSIZE" val="40"/>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5"/>
  <p:tag name="ORIGINALWIDTH" val="4"/>
  <p:tag name="OUTPUTTYPE" val="PDF"/>
  <p:tag name="IGUANATEXVERSION" val="162"/>
  <p:tag name="LATEXADDIN" val="\documentclass{article}&#10;\usepackage{base, math_phys}&#10;\pagestyle{empty}&#10;\begin{document}&#10;$r$&#10;&#10;&#10;\end{document}"/>
  <p:tag name="IGUANATEXSIZE" val="40"/>
  <p:tag name="IGUANATEXCURSOR" val="9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0"/>
  <p:tag name="ORIGINALWIDTH" val="75"/>
  <p:tag name="OUTPUTTYPE" val="PDF"/>
  <p:tag name="IGUANATEXVERSION" val="162"/>
  <p:tag name="LATEXADDIN" val="\documentclass{article}&#10;\usepackage{base, math_phys}&#10;\pagestyle{empty}&#10;\begin{document}&#10;\begin{equation*}&#10;    \begin{cases}&#10;        x = a(\theta - \sin \theta) &amp; \\&#10;        y= a(1-\cos \theta) &amp;&#10;    \end{cases}&#10;\end{equation*}&#10;&#10;&#10;\end{document}"/>
  <p:tag name="IGUANATEXSIZE" val="40"/>
  <p:tag name="IGUANATEXCURSOR" val="22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3"/>
  <p:tag name="OUTPUTTYPE" val="PDF"/>
  <p:tag name="IGUANATEXVERSION" val="162"/>
  <p:tag name="LATEXADDIN" val="\documentclass{article}&#10;\usepackage{base, math_phys}&#10;\pagestyle{empty}&#10;\begin{document}&#10;$y=4x^2$&#10;&#10;&#10;\end{document}"/>
  <p:tag name="IGUANATEXSIZE" val="40"/>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3"/>
  <p:tag name="OUTPUTTYPE" val="PDF"/>
  <p:tag name="IGUANATEXVERSION" val="162"/>
  <p:tag name="LATEXADDIN" val="\documentclass{article}&#10;\usepackage{base, math_phys}&#10;\pagestyle{empty}&#10;\begin{document}&#10;$y=4x^2$&#10;&#10;&#10;\end{document}"/>
  <p:tag name="IGUANATEXSIZE" val="40"/>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21"/>
  <p:tag name="OUTPUTTYPE" val="PDF"/>
  <p:tag name="IGUANATEXVERSION" val="162"/>
  <p:tag name="LATEXADDIN" val="\documentclass{article}&#10;\usepackage{base, math_phys}&#10;\pagestyle{empty}&#10;\begin{document}&#10;$(x,y)$&#10;&#10;&#10;\end{document}"/>
  <p:tag name="IGUANATEXSIZE" val="40"/>
  <p:tag name="IGUANATEXCURSOR" val="9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0"/>
  <p:tag name="ORIGINALWIDTH" val="52"/>
  <p:tag name="OUTPUTTYPE" val="PDF"/>
  <p:tag name="IGUANATEXVERSION" val="162"/>
  <p:tag name="LATEXADDIN" val="\documentclass{article}&#10;\usepackage{base, math_phys}&#10;\pagestyle{empty}&#10;\begin{document}&#10;&#10;\begin{equation*}&#10;        \begin{cases*}&#10;            x= r \cos \theta &amp; \\&#10;            y= r \sin \theta &amp;&#10;        \end{cases*}&#10;    \end{equation*}&#10;&#10;&#10;\end{document}"/>
  <p:tag name="IGUANATEXSIZE" val="40"/>
  <p:tag name="IGUANATEXCURSOR" val="18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3"/>
  <p:tag name="OUTPUTTYPE" val="PDF"/>
  <p:tag name="IGUANATEXVERSION" val="162"/>
  <p:tag name="LATEXADDIN" val="\documentclass{article}&#10;\usepackage{base, math_phys}&#10;\pagestyle{empty}&#10;\begin{document}&#10;$y=4x^2$&#10;&#10;&#10;\end{document}"/>
  <p:tag name="IGUANATEXSIZE" val="40"/>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0"/>
  <p:tag name="ORIGINALWIDTH" val="52"/>
  <p:tag name="OUTPUTTYPE" val="PDF"/>
  <p:tag name="IGUANATEXVERSION" val="162"/>
  <p:tag name="LATEXADDIN" val="\documentclass{article}&#10;\usepackage{base, math_phys}&#10;\pagestyle{empty}&#10;\begin{document}&#10;&#10;\begin{equation*}&#10;        \begin{cases*}&#10;            x= r \cos \theta &amp; \\&#10;            y= r \sin \theta &amp;&#10;        \end{cases*}&#10;    \end{equation*}&#10;&#10;&#10;\end{document}"/>
  <p:tag name="IGUANATEXSIZE" val="40"/>
  <p:tag name="IGUANATEXCURSOR" val="18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127"/>
  <p:tag name="OUTPUTTYPE" val="PDF"/>
  <p:tag name="IGUANATEXVERSION" val="162"/>
  <p:tag name="LATEXADDIN" val="\documentclass{article}&#10;\usepackage{base, math_phys}&#10;\pagestyle{empty}&#10;\begin{document}&#10;&#10;\begin{align*}&#10;    &amp;r\sin \theta = 4r^2 \cos ^2\theta\\&#10;    &amp;\iff r(4r\cos ^2 \theta - \sin \theta) = 0&#10;\end{align*}&#10;&#10;&#10;\end{document}"/>
  <p:tag name="IGUANATEXSIZE" val="40"/>
  <p:tag name="IGUANATEXCURSOR" val="20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5"/>
  <p:tag name="ORIGINALWIDTH" val="4"/>
  <p:tag name="OUTPUTTYPE" val="PDF"/>
  <p:tag name="IGUANATEXVERSION" val="162"/>
  <p:tag name="LATEXADDIN" val="\documentclass{article}&#10;\usepackage{base, math_phys}&#10;\pagestyle{empty}&#10;\begin{document}&#10;$r$&#10;&#10;&#10;\end{document}"/>
  <p:tag name="IGUANATEXSIZE" val="36"/>
  <p:tag name="IGUANATEXCURSOR" val="9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44"/>
  <p:tag name="ORIGINALWIDTH" val="158"/>
  <p:tag name="OUTPUTTYPE" val="PDF"/>
  <p:tag name="IGUANATEXVERSION" val="162"/>
  <p:tag name="LATEXADDIN" val="\documentclass{article}&#10;\usepackage{base, math_phys}&#10;\pagestyle{empty}&#10;\begin{document}&#10;\begin{align*}&#10;    &amp;4r\cos ^2 \theta - \sin \theta = 0\\&#10;    &amp;\iff r=\boxed{\frac{\sin \theta}{4\cos ^2\theta}}=\boxed{\frac{1}{4}\tan \theta \sin \theta}&#10;\end{align*}&#10;&#10;&#10;\end{document}"/>
  <p:tag name="IGUANATEXSIZE" val="40"/>
  <p:tag name="IGUANATEXCURSOR" val="19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23"/>
  <p:tag name="OUTPUTTYPE" val="PDF"/>
  <p:tag name="IGUANATEXVERSION" val="162"/>
  <p:tag name="LATEXADDIN" val="\documentclass{article}&#10;\usepackage{base, math_phys}&#10;\pagestyle{empty}&#10;\begin{document}&#10;$r=0$&#10;&#10;&#10;\end{document}"/>
  <p:tag name="IGUANATEXSIZE" val="36"/>
  <p:tag name="IGUANATEXCURSOR" val="92"/>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43"/>
  <p:tag name="OUTPUTTYPE" val="PDF"/>
  <p:tag name="IGUANATEXVERSION" val="162"/>
  <p:tag name="LATEXADDIN" val="\documentclass{article}&#10;\usepackage{base, math_phys}&#10;\pagestyle{empty}&#10;\begin{document}&#10;&#10;$z=a+bi$&#10;&#10;&#10;\end{document}"/>
  <p:tag name="IGUANATEXSIZE" val="40"/>
  <p:tag name="IGUANATEXCURSOR" val="97"/>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1"/>
  <p:tag name="OUTPUTTYPE" val="PDF"/>
  <p:tag name="IGUANATEXVERSION" val="162"/>
  <p:tag name="LATEXADDIN" val="\documentclass{article}&#10;\usepackage{base, math_phys}&#10;\pagestyle{empty}&#10;\begin{document}&#10;$r=\sin 2\theta$&#10;&#10;&#10;\end{document}"/>
  <p:tag name="IGUANATEXSIZE" val="40"/>
  <p:tag name="IGUANATEXCURSOR" val="10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66"/>
  <p:tag name="ORIGINALWIDTH" val="226"/>
  <p:tag name="OUTPUTTYPE" val="PDF"/>
  <p:tag name="IGUANATEXVERSION" val="162"/>
  <p:tag name="LATEXADDIN" val="\documentclass{article}&#10;\usepackage{base, math_phys}&#10;\pagestyle{empty}&#10;\begin{document}&#10;&#10;\begin{tabular}{|c||c|c|c|c|c|c|c|c|c|c|c|}&#10;        \hline&#10;    $\theta$&amp;~0~~&amp;$ \dfrac{\pi}{6}$&amp;$ \dfrac{\pi}{4}$ &amp;$ \dfrac{\pi}{3}$&amp;$ \dfrac{\pi}{2}$&amp;$ \dfrac{2}{3}\pi$&amp;$ \dfrac{3}{4}\pi$&amp;$ \dfrac{5}{6}\pi$ \\\hline&#10;    $r$ &amp;  &amp;&amp;&amp;&amp;&amp;&amp; &amp;\\ \hline&#10;    $\theta$&amp;$\pi$&amp;$ \dfrac{7}{6}\pi$&amp;$ \dfrac{5}{4}\pi$ &amp;$ \dfrac{4}{3}\pi$&amp;$ \dfrac{3}{2}\pi$&amp;$ \dfrac{5}{3}\pi$&amp;$ \dfrac{7}{4}\pi$&amp;$ \dfrac{11}{6}\pi$ \\\hline&#10;    $r$ &amp;  &amp;&amp;&amp;&amp;&amp;&amp; &amp; \\ \hline&#10;    \end{tabular}&#10;&#10;&#10;\end{document}"/>
  <p:tag name="IGUANATEXSIZE" val="40"/>
  <p:tag name="IGUANATEXCURSOR" val="54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theta$&#10;&#10;&#10;\end{document}"/>
  <p:tag name="IGUANATEXSIZE" val="40"/>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5"/>
  <p:tag name="ORIGINALWIDTH" val="4"/>
  <p:tag name="OUTPUTTYPE" val="PDF"/>
  <p:tag name="IGUANATEXVERSION" val="162"/>
  <p:tag name="LATEXADDIN" val="\documentclass{article}&#10;\usepackage{base, math_phys}&#10;\pagestyle{empty}&#10;\begin{document}&#10;$r$&#10;&#10;&#10;\end{document}"/>
  <p:tag name="IGUANATEXSIZE" val="40"/>
  <p:tag name="IGUANATEXCURSOR" val="9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87"/>
  <p:tag name="OUTPUTTYPE" val="PDF"/>
  <p:tag name="IGUANATEXVERSION" val="162"/>
  <p:tag name="LATEXADDIN" val="\documentclass{article}&#10;\usepackage{base, math_phys}&#10;\pagestyle{empty}&#10;\begin{document}&#10;$r = \theta \quad (0 \leqq \theta \leqq 5\pi)$&#10;&#10;&#10;\end{document}"/>
  <p:tag name="IGUANATEXSIZE" val="40"/>
  <p:tag name="IGUANATEXCURSOR" val="13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0"/>
  <p:tag name="ORIGINALWIDTH" val="52"/>
  <p:tag name="OUTPUTTYPE" val="PDF"/>
  <p:tag name="IGUANATEXVERSION" val="162"/>
  <p:tag name="LATEXADDIN" val="\documentclass{article}&#10;\usepackage{base, math_phys}&#10;\pagestyle{empty}&#10;\begin{document}&#10;&#10;\begin{equation*}&#10;        \begin{cases*}&#10;            x= r \cos \theta &amp; \\&#10;            y= r \sin \theta &amp;&#10;        \end{cases*}&#10;    \end{equation*}&#10;&#10;&#10;\end{document}"/>
  <p:tag name="IGUANATEXSIZE" val="40"/>
  <p:tag name="IGUANATEXCURSOR" val="18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4"/>
  <p:tag name="OUTPUTTYPE" val="PDF"/>
  <p:tag name="IGUANATEXVERSION" val="162"/>
  <p:tag name="LATEXADDIN" val="\documentclass{article}&#10;\usepackage{base, math_phys}&#10;\pagestyle{empty}&#10;\begin{document}&#10;$\theta$&#10;&#10;&#10;\end{document}"/>
  <p:tag name="IGUANATEXSIZE" val="40"/>
  <p:tag name="IGUANATEXCURSOR" val="9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5"/>
  <p:tag name="ORIGINALWIDTH" val="4"/>
  <p:tag name="OUTPUTTYPE" val="PDF"/>
  <p:tag name="IGUANATEXVERSION" val="162"/>
  <p:tag name="LATEXADDIN" val="\documentclass{article}&#10;\usepackage{base, math_phys}&#10;\pagestyle{empty}&#10;\begin{document}&#10;$r$&#10;&#10;&#10;\end{document}"/>
  <p:tag name="IGUANATEXSIZE" val="40"/>
  <p:tag name="IGUANATEXCURSOR" val="9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5"/>
  <p:tag name="ORIGINALWIDTH" val="5"/>
  <p:tag name="OUTPUTTYPE" val="PDF"/>
  <p:tag name="IGUANATEXVERSION" val="162"/>
  <p:tag name="LATEXADDIN" val="\documentclass{article}&#10;\usepackage{base, math_phys}&#10;\pagestyle{empty}&#10;\begin{document}&#10;$z$&#10;&#10;&#10;\end{document}"/>
  <p:tag name="IGUANATEXSIZE" val="40"/>
  <p:tag name="IGUANATEXCURSOR" val="9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32"/>
  <p:tag name="OUTPUTTYPE" val="PDF"/>
  <p:tag name="IGUANATEXVERSION" val="162"/>
  <p:tag name="LATEXADDIN" val="\documentclass{article}&#10;\usepackage{base, math_phys}&#10;\pagestyle{empty}&#10;\begin{document}&#10;$\ns{OP}=r$&#10;&#10;&#10;\end{document}"/>
  <p:tag name="IGUANATEXSIZE" val="40"/>
  <p:tag name="IGUANATEXCURSOR" val="9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5213</TotalTime>
  <Words>1106</Words>
  <Application>Microsoft Macintosh PowerPoint</Application>
  <PresentationFormat>ユーザー設定</PresentationFormat>
  <Paragraphs>156</Paragraphs>
  <Slides>35</Slides>
  <Notes>9</Notes>
  <HiddenSlides>2</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35</vt:i4>
      </vt:variant>
    </vt:vector>
  </HeadingPairs>
  <TitlesOfParts>
    <vt:vector size="44" baseType="lpstr">
      <vt:lpstr>Hiragino Kaku Gothic Pro W6</vt:lpstr>
      <vt:lpstr>Arial</vt:lpstr>
      <vt:lpstr>Noto Sans JP Bold</vt:lpstr>
      <vt:lpstr>Cambria Math</vt:lpstr>
      <vt:lpstr>Calibri</vt:lpstr>
      <vt:lpstr>Wingdings</vt:lpstr>
      <vt:lpstr>Hiragino Kaku Gothic Pro W3</vt:lpstr>
      <vt:lpstr>游ゴシック</vt:lpstr>
      <vt:lpstr>Office Theme</vt:lpstr>
      <vt:lpstr>Preview</vt:lpstr>
      <vt:lpstr>PowerPoint プレゼンテーション</vt:lpstr>
      <vt:lpstr>PowerPoint プレゼンテーション</vt:lpstr>
      <vt:lpstr>媒介変数表示と極座標</vt:lpstr>
      <vt:lpstr>目次</vt:lpstr>
      <vt:lpstr>授業の目標</vt:lpstr>
      <vt:lpstr>復習</vt:lpstr>
      <vt:lpstr>復習　媒介変数表示</vt:lpstr>
      <vt:lpstr>媒介変数表示の例</vt:lpstr>
      <vt:lpstr>復習　極形式</vt:lpstr>
      <vt:lpstr>極形式と極座標</vt:lpstr>
      <vt:lpstr>極座標と直交座標</vt:lpstr>
      <vt:lpstr>定義　極座標</vt:lpstr>
      <vt:lpstr>問題1　極座標の図示</vt:lpstr>
      <vt:lpstr>問題1　解答1</vt:lpstr>
      <vt:lpstr>問題1　解答2</vt:lpstr>
      <vt:lpstr>問題1　解答3</vt:lpstr>
      <vt:lpstr>極座標と直交座標の関係</vt:lpstr>
      <vt:lpstr>極座標と直交座標の関係</vt:lpstr>
      <vt:lpstr>極方程式</vt:lpstr>
      <vt:lpstr>極方程式へのモチベーション</vt:lpstr>
      <vt:lpstr>定義　極方程式</vt:lpstr>
      <vt:lpstr>極方程式の例</vt:lpstr>
      <vt:lpstr>極方程式が表す様々な曲線の例</vt:lpstr>
      <vt:lpstr>問題2　極方程式への変換</vt:lpstr>
      <vt:lpstr>問題2　極方程式への変換</vt:lpstr>
      <vt:lpstr>問題2　解答</vt:lpstr>
      <vt:lpstr>極方程式の描画</vt:lpstr>
      <vt:lpstr>問題3　極方程式の概形予想1</vt:lpstr>
      <vt:lpstr>問題3　解答</vt:lpstr>
      <vt:lpstr>問題4　極方程式の概形予想2</vt:lpstr>
      <vt:lpstr>問題4　解答</vt:lpstr>
      <vt:lpstr>まとめ</vt:lpstr>
      <vt:lpstr>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青　白　シンプル　ビジネス　営業資料　サービスの提案書　プレゼンテーション　</dc:title>
  <cp:lastModifiedBy>たろう はしもと</cp:lastModifiedBy>
  <cp:revision>54</cp:revision>
  <cp:lastPrinted>2024-10-11T17:25:36Z</cp:lastPrinted>
  <dcterms:created xsi:type="dcterms:W3CDTF">2006-08-16T00:00:00Z</dcterms:created>
  <dcterms:modified xsi:type="dcterms:W3CDTF">2024-12-22T18:04:13Z</dcterms:modified>
  <dc:identifier>DAGTGI_Wmkg</dc:identifier>
</cp:coreProperties>
</file>